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276" r:id="rId2"/>
    <p:sldId id="257" r:id="rId3"/>
    <p:sldId id="258" r:id="rId4"/>
    <p:sldId id="259" r:id="rId5"/>
    <p:sldId id="260" r:id="rId6"/>
    <p:sldId id="261" r:id="rId7"/>
    <p:sldId id="262" r:id="rId8"/>
    <p:sldId id="263" r:id="rId9"/>
    <p:sldId id="264" r:id="rId10"/>
    <p:sldId id="278" r:id="rId11"/>
    <p:sldId id="265" r:id="rId12"/>
    <p:sldId id="281" r:id="rId13"/>
    <p:sldId id="279" r:id="rId14"/>
    <p:sldId id="280" r:id="rId15"/>
    <p:sldId id="267" r:id="rId16"/>
    <p:sldId id="272" r:id="rId17"/>
    <p:sldId id="282" r:id="rId18"/>
    <p:sldId id="305" r:id="rId19"/>
    <p:sldId id="306" r:id="rId20"/>
    <p:sldId id="307" r:id="rId21"/>
    <p:sldId id="309" r:id="rId22"/>
    <p:sldId id="308" r:id="rId23"/>
    <p:sldId id="310" r:id="rId24"/>
    <p:sldId id="311" r:id="rId25"/>
    <p:sldId id="320" r:id="rId26"/>
    <p:sldId id="321" r:id="rId27"/>
    <p:sldId id="313" r:id="rId28"/>
    <p:sldId id="312" r:id="rId29"/>
    <p:sldId id="274" r:id="rId30"/>
    <p:sldId id="318" r:id="rId31"/>
    <p:sldId id="314" r:id="rId32"/>
    <p:sldId id="317" r:id="rId33"/>
    <p:sldId id="316" r:id="rId34"/>
    <p:sldId id="319" r:id="rId35"/>
    <p:sldId id="285" r:id="rId36"/>
    <p:sldId id="286" r:id="rId37"/>
    <p:sldId id="287" r:id="rId38"/>
    <p:sldId id="288" r:id="rId39"/>
    <p:sldId id="289" r:id="rId40"/>
    <p:sldId id="284"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22" r:id="rId57"/>
    <p:sldId id="323" r:id="rId58"/>
    <p:sldId id="324" r:id="rId59"/>
    <p:sldId id="328" r:id="rId60"/>
    <p:sldId id="326" r:id="rId61"/>
    <p:sldId id="327" r:id="rId62"/>
    <p:sldId id="334" r:id="rId63"/>
    <p:sldId id="335" r:id="rId64"/>
    <p:sldId id="336" r:id="rId65"/>
    <p:sldId id="329" r:id="rId66"/>
    <p:sldId id="330" r:id="rId67"/>
    <p:sldId id="331" r:id="rId68"/>
    <p:sldId id="332" r:id="rId69"/>
    <p:sldId id="333" r:id="rId70"/>
    <p:sldId id="337" r:id="rId71"/>
    <p:sldId id="338" r:id="rId72"/>
    <p:sldId id="339" r:id="rId73"/>
    <p:sldId id="340" r:id="rId74"/>
    <p:sldId id="341" r:id="rId75"/>
    <p:sldId id="342" r:id="rId76"/>
    <p:sldId id="343" r:id="rId77"/>
    <p:sldId id="344" r:id="rId78"/>
    <p:sldId id="345" r:id="rId79"/>
    <p:sldId id="346" r:id="rId80"/>
    <p:sldId id="347" r:id="rId81"/>
    <p:sldId id="348" r:id="rId82"/>
    <p:sldId id="349" r:id="rId83"/>
    <p:sldId id="350" r:id="rId84"/>
    <p:sldId id="351" r:id="rId85"/>
    <p:sldId id="352" r:id="rId86"/>
    <p:sldId id="353" r:id="rId87"/>
    <p:sldId id="354" r:id="rId88"/>
    <p:sldId id="355" r:id="rId89"/>
    <p:sldId id="356" r:id="rId90"/>
    <p:sldId id="357" r:id="rId91"/>
    <p:sldId id="358" r:id="rId92"/>
    <p:sldId id="359" r:id="rId93"/>
    <p:sldId id="360" r:id="rId94"/>
    <p:sldId id="361" r:id="rId95"/>
    <p:sldId id="362" r:id="rId96"/>
    <p:sldId id="363" r:id="rId97"/>
    <p:sldId id="364" r:id="rId98"/>
    <p:sldId id="365" r:id="rId99"/>
    <p:sldId id="366" r:id="rId100"/>
    <p:sldId id="367" r:id="rId101"/>
    <p:sldId id="368" r:id="rId102"/>
    <p:sldId id="369" r:id="rId103"/>
    <p:sldId id="370" r:id="rId104"/>
    <p:sldId id="372" r:id="rId105"/>
    <p:sldId id="371" r:id="rId106"/>
    <p:sldId id="373" r:id="rId107"/>
    <p:sldId id="374" r:id="rId108"/>
    <p:sldId id="375" r:id="rId10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showScrollbar="0"/>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620" autoAdjust="0"/>
  </p:normalViewPr>
  <p:slideViewPr>
    <p:cSldViewPr>
      <p:cViewPr varScale="1">
        <p:scale>
          <a:sx n="56" d="100"/>
          <a:sy n="56" d="100"/>
        </p:scale>
        <p:origin x="2218" y="3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8E522F-1510-4D7F-A7AD-D21C70A03A65}" type="datetimeFigureOut">
              <a:rPr lang="en-IN" smtClean="0"/>
              <a:pPr/>
              <a:t>23-08-2021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C3FDBE-42F7-4BC4-BA19-C77F8CC0BE85}"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5C3FDBE-42F7-4BC4-BA19-C77F8CC0BE85}" type="slidenum">
              <a:rPr lang="en-IN" smtClean="0"/>
              <a:pPr/>
              <a:t>1</a:t>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5C3FDBE-42F7-4BC4-BA19-C77F8CC0BE85}" type="slidenum">
              <a:rPr lang="en-IN" smtClean="0"/>
              <a:pPr/>
              <a:t>10</a:t>
            </a:fld>
            <a:endParaRPr lang="en-IN"/>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Page Load and Select for record 1</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105</a:t>
            </a:fld>
            <a:endParaRPr lang="en-I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Revision</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106</a:t>
            </a:fld>
            <a:endParaRPr lang="en-IN"/>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err="1" smtClean="0">
                <a:solidFill>
                  <a:schemeClr val="tx1"/>
                </a:solidFill>
                <a:latin typeface="+mn-lt"/>
                <a:ea typeface="+mn-ea"/>
                <a:cs typeface="+mn-cs"/>
              </a:rPr>
              <a:t>ExecuteScalar</a:t>
            </a:r>
            <a:r>
              <a:rPr lang="en-US" sz="1200" b="0" i="0" kern="1200" dirty="0" smtClean="0">
                <a:solidFill>
                  <a:schemeClr val="tx1"/>
                </a:solidFill>
                <a:latin typeface="+mn-lt"/>
                <a:ea typeface="+mn-ea"/>
                <a:cs typeface="+mn-cs"/>
              </a:rPr>
              <a:t> is typically used when your query returns a single value. If it returns more, then the result is the first column of the first row. An example might be </a:t>
            </a:r>
          </a:p>
          <a:p>
            <a:r>
              <a:rPr lang="en-US" dirty="0" smtClean="0"/>
              <a:t>Select Count(*) from product</a:t>
            </a:r>
            <a:endParaRPr lang="en-US" sz="1200" b="0" i="0" kern="1200" dirty="0" smtClean="0">
              <a:solidFill>
                <a:schemeClr val="tx1"/>
              </a:solidFill>
              <a:latin typeface="+mn-lt"/>
              <a:ea typeface="+mn-ea"/>
              <a:cs typeface="+mn-cs"/>
            </a:endParaRPr>
          </a:p>
          <a:p>
            <a:r>
              <a:rPr lang="en-US" sz="1200" b="0" i="0" kern="1200" dirty="0" err="1" smtClean="0">
                <a:solidFill>
                  <a:schemeClr val="tx1"/>
                </a:solidFill>
                <a:latin typeface="+mn-lt"/>
                <a:ea typeface="+mn-ea"/>
                <a:cs typeface="+mn-cs"/>
              </a:rPr>
              <a:t>ExecuteReader</a:t>
            </a:r>
            <a:r>
              <a:rPr lang="en-US" sz="1200" b="0" i="0" kern="1200" dirty="0" smtClean="0">
                <a:solidFill>
                  <a:schemeClr val="tx1"/>
                </a:solidFill>
                <a:latin typeface="+mn-lt"/>
                <a:ea typeface="+mn-ea"/>
                <a:cs typeface="+mn-cs"/>
              </a:rPr>
              <a:t> is used for any result set with multiple rows/columns (e.g., SELECT col1, col2 from </a:t>
            </a:r>
            <a:r>
              <a:rPr lang="en-US" sz="1200" b="0" i="0" kern="1200" dirty="0" err="1" smtClean="0">
                <a:solidFill>
                  <a:schemeClr val="tx1"/>
                </a:solidFill>
                <a:latin typeface="+mn-lt"/>
                <a:ea typeface="+mn-ea"/>
                <a:cs typeface="+mn-cs"/>
              </a:rPr>
              <a:t>sometable</a:t>
            </a:r>
            <a:r>
              <a:rPr lang="en-US" sz="1200" b="0" i="0" kern="1200" dirty="0" smtClean="0">
                <a:solidFill>
                  <a:schemeClr val="tx1"/>
                </a:solidFill>
                <a:latin typeface="+mn-lt"/>
                <a:ea typeface="+mn-ea"/>
                <a:cs typeface="+mn-cs"/>
              </a:rPr>
              <a:t>).</a:t>
            </a:r>
          </a:p>
          <a:p>
            <a:r>
              <a:rPr lang="en-US" sz="1200" b="0" i="0" kern="1200" dirty="0" err="1" smtClean="0">
                <a:solidFill>
                  <a:schemeClr val="tx1"/>
                </a:solidFill>
                <a:latin typeface="+mn-lt"/>
                <a:ea typeface="+mn-ea"/>
                <a:cs typeface="+mn-cs"/>
              </a:rPr>
              <a:t>ExecuteNonQuery</a:t>
            </a:r>
            <a:r>
              <a:rPr lang="en-US" sz="1200" b="0" i="0" kern="1200" dirty="0" smtClean="0">
                <a:solidFill>
                  <a:schemeClr val="tx1"/>
                </a:solidFill>
                <a:latin typeface="+mn-lt"/>
                <a:ea typeface="+mn-ea"/>
                <a:cs typeface="+mn-cs"/>
              </a:rPr>
              <a:t> is typically used for SQL statements without results (e.g., UPDATE, INSERT, etc.).</a:t>
            </a:r>
          </a:p>
          <a:p>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107</a:t>
            </a:fld>
            <a:endParaRPr lang="en-IN"/>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A Data Adapter contains a set of data commands and a database connection to fill the dataset and update a SQL Server database. Data Adapters form the bridge between a data source and a dataset.</a:t>
            </a:r>
          </a:p>
          <a:p>
            <a:r>
              <a:rPr lang="en-US" sz="1200" b="0" i="0" kern="1200" dirty="0" smtClean="0">
                <a:solidFill>
                  <a:schemeClr val="tx1"/>
                </a:solidFill>
                <a:latin typeface="+mn-lt"/>
                <a:ea typeface="+mn-ea"/>
                <a:cs typeface="+mn-cs"/>
              </a:rPr>
              <a:t> </a:t>
            </a:r>
          </a:p>
          <a:p>
            <a:r>
              <a:rPr lang="en-US" sz="1200" b="0" i="0" kern="1200" dirty="0" smtClean="0">
                <a:solidFill>
                  <a:schemeClr val="tx1"/>
                </a:solidFill>
                <a:latin typeface="+mn-lt"/>
                <a:ea typeface="+mn-ea"/>
                <a:cs typeface="+mn-cs"/>
              </a:rPr>
              <a:t>Data Adapters are designed depending on the specific data source. The following table shows the Data Adapter classes with their data source.</a:t>
            </a:r>
          </a:p>
          <a:p>
            <a:r>
              <a:rPr lang="en-US" sz="1200" kern="1200" dirty="0" smtClean="0">
                <a:solidFill>
                  <a:schemeClr val="tx1"/>
                </a:solidFill>
                <a:latin typeface="+mn-lt"/>
                <a:ea typeface="+mn-ea"/>
                <a:cs typeface="+mn-cs"/>
              </a:rPr>
              <a:t>Provider-Specific Data Adapter classes	Data Source</a:t>
            </a:r>
          </a:p>
          <a:p>
            <a:r>
              <a:rPr lang="en-US" dirty="0" err="1" smtClean="0"/>
              <a:t>SqlDataAdapter</a:t>
            </a:r>
            <a:r>
              <a:rPr lang="en-US" dirty="0" smtClean="0"/>
              <a:t>		SQL Server</a:t>
            </a:r>
          </a:p>
          <a:p>
            <a:r>
              <a:rPr lang="en-US" dirty="0" err="1" smtClean="0"/>
              <a:t>OledbDataAdapter</a:t>
            </a:r>
            <a:r>
              <a:rPr lang="en-US" dirty="0" smtClean="0"/>
              <a:t>		OLE DB provider</a:t>
            </a:r>
          </a:p>
          <a:p>
            <a:r>
              <a:rPr lang="en-US" dirty="0" err="1" smtClean="0"/>
              <a:t>OdbcDataAdapter</a:t>
            </a:r>
            <a:r>
              <a:rPr lang="en-US" dirty="0" smtClean="0"/>
              <a:t>		ODBC driver</a:t>
            </a:r>
          </a:p>
          <a:p>
            <a:r>
              <a:rPr lang="en-US" dirty="0" err="1" smtClean="0"/>
              <a:t>OracleDataAdapter</a:t>
            </a:r>
            <a:r>
              <a:rPr lang="en-US" dirty="0" smtClean="0"/>
              <a:t>		Oracle</a:t>
            </a:r>
          </a:p>
          <a:p>
            <a:r>
              <a:rPr lang="en-US" sz="1200" b="0" i="0" kern="1200" dirty="0" smtClean="0">
                <a:solidFill>
                  <a:schemeClr val="tx1"/>
                </a:solidFill>
                <a:latin typeface="+mn-lt"/>
                <a:ea typeface="+mn-ea"/>
                <a:cs typeface="+mn-cs"/>
              </a:rPr>
              <a:t>A Data Adapter supports mainly the following two methods:</a:t>
            </a:r>
          </a:p>
          <a:p>
            <a:r>
              <a:rPr lang="en-US" sz="1200" b="1" i="0" kern="1200" dirty="0" smtClean="0">
                <a:solidFill>
                  <a:schemeClr val="tx1"/>
                </a:solidFill>
                <a:latin typeface="+mn-lt"/>
                <a:ea typeface="+mn-ea"/>
                <a:cs typeface="+mn-cs"/>
              </a:rPr>
              <a:t>Fill (): </a:t>
            </a:r>
            <a:r>
              <a:rPr lang="en-US" sz="1200" b="0" i="0" kern="1200" dirty="0" smtClean="0">
                <a:solidFill>
                  <a:schemeClr val="tx1"/>
                </a:solidFill>
                <a:latin typeface="+mn-lt"/>
                <a:ea typeface="+mn-ea"/>
                <a:cs typeface="+mn-cs"/>
              </a:rPr>
              <a:t>The Fill method populates a dataset or a data table object with data from the database. It retrieves rows from the data source using the SELECT statement specified by an associated select command property.</a:t>
            </a:r>
            <a:br>
              <a:rPr lang="en-US" sz="1200" b="0" i="0" kern="1200" dirty="0" smtClean="0">
                <a:solidFill>
                  <a:schemeClr val="tx1"/>
                </a:solidFill>
                <a:latin typeface="+mn-lt"/>
                <a:ea typeface="+mn-ea"/>
                <a:cs typeface="+mn-cs"/>
              </a:rPr>
            </a:br>
            <a:r>
              <a:rPr lang="en-US" sz="1200" b="0" i="0" kern="1200" dirty="0" smtClean="0">
                <a:solidFill>
                  <a:schemeClr val="tx1"/>
                </a:solidFill>
                <a:latin typeface="+mn-lt"/>
                <a:ea typeface="+mn-ea"/>
                <a:cs typeface="+mn-cs"/>
              </a:rPr>
              <a:t>The Fill method leaves the connection in the same state as it encountered before populating the data.</a:t>
            </a:r>
          </a:p>
          <a:p>
            <a:r>
              <a:rPr lang="en-US" sz="1200" b="1" i="0" kern="1200" dirty="0" smtClean="0">
                <a:solidFill>
                  <a:schemeClr val="tx1"/>
                </a:solidFill>
                <a:latin typeface="+mn-lt"/>
                <a:ea typeface="+mn-ea"/>
                <a:cs typeface="+mn-cs"/>
              </a:rPr>
              <a:t>Update ():</a:t>
            </a:r>
            <a:r>
              <a:rPr lang="en-US" sz="1200" b="0" i="0" kern="1200" dirty="0" smtClean="0">
                <a:solidFill>
                  <a:schemeClr val="tx1"/>
                </a:solidFill>
                <a:latin typeface="+mn-lt"/>
                <a:ea typeface="+mn-ea"/>
                <a:cs typeface="+mn-cs"/>
              </a:rPr>
              <a:t> The Update method commits the changes back to the database. It also analyzes the </a:t>
            </a:r>
            <a:r>
              <a:rPr lang="en-US" sz="1200" b="0" i="0" kern="1200" dirty="0" err="1" smtClean="0">
                <a:solidFill>
                  <a:schemeClr val="tx1"/>
                </a:solidFill>
                <a:latin typeface="+mn-lt"/>
                <a:ea typeface="+mn-ea"/>
                <a:cs typeface="+mn-cs"/>
              </a:rPr>
              <a:t>RowState</a:t>
            </a:r>
            <a:r>
              <a:rPr lang="en-US" sz="1200" b="0" i="0" kern="1200" dirty="0" smtClean="0">
                <a:solidFill>
                  <a:schemeClr val="tx1"/>
                </a:solidFill>
                <a:latin typeface="+mn-lt"/>
                <a:ea typeface="+mn-ea"/>
                <a:cs typeface="+mn-cs"/>
              </a:rPr>
              <a:t> of each record in the </a:t>
            </a:r>
            <a:r>
              <a:rPr lang="en-US" sz="1200" b="0" i="0" kern="1200" dirty="0" err="1" smtClean="0">
                <a:solidFill>
                  <a:schemeClr val="tx1"/>
                </a:solidFill>
                <a:latin typeface="+mn-lt"/>
                <a:ea typeface="+mn-ea"/>
                <a:cs typeface="+mn-cs"/>
              </a:rPr>
              <a:t>DataSet</a:t>
            </a:r>
            <a:r>
              <a:rPr lang="en-US" sz="1200" b="0" i="0" kern="1200" dirty="0" smtClean="0">
                <a:solidFill>
                  <a:schemeClr val="tx1"/>
                </a:solidFill>
                <a:latin typeface="+mn-lt"/>
                <a:ea typeface="+mn-ea"/>
                <a:cs typeface="+mn-cs"/>
              </a:rPr>
              <a:t> and calls the appropriate INSERT, UPDATE, and DELETE statements.</a:t>
            </a:r>
          </a:p>
        </p:txBody>
      </p:sp>
      <p:sp>
        <p:nvSpPr>
          <p:cNvPr id="4" name="Slide Number Placeholder 3"/>
          <p:cNvSpPr>
            <a:spLocks noGrp="1"/>
          </p:cNvSpPr>
          <p:nvPr>
            <p:ph type="sldNum" sz="quarter" idx="10"/>
          </p:nvPr>
        </p:nvSpPr>
        <p:spPr/>
        <p:txBody>
          <a:bodyPr/>
          <a:lstStyle/>
          <a:p>
            <a:fld id="{F5C3FDBE-42F7-4BC4-BA19-C77F8CC0BE85}" type="slidenum">
              <a:rPr lang="en-IN" smtClean="0"/>
              <a:pPr/>
              <a:t>108</a:t>
            </a:fld>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en-IN" dirty="0" smtClean="0"/>
              <a:t>Demo</a:t>
            </a:r>
          </a:p>
          <a:p>
            <a:pPr lvl="1" algn="just"/>
            <a:r>
              <a:rPr lang="en-US" dirty="0" smtClean="0"/>
              <a:t>D:\Personal\WDDN\C# Codes 2019-20\ADONET_Demo1</a:t>
            </a:r>
          </a:p>
          <a:p>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11</a:t>
            </a:fld>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Not a good approach.</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12</a:t>
            </a:fld>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err="1" smtClean="0"/>
              <a:t>Web.config</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13</a:t>
            </a:fld>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5C3FDBE-42F7-4BC4-BA19-C77F8CC0BE85}" type="slidenum">
              <a:rPr lang="en-IN" smtClean="0"/>
              <a:pPr/>
              <a:t>14</a:t>
            </a:fld>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ConnectionString</a:t>
            </a:r>
            <a:r>
              <a:rPr lang="en-US" dirty="0" smtClean="0"/>
              <a:t> defines all the information the computer needs to find the data source, log in, and choose an initial database.</a:t>
            </a:r>
            <a:br>
              <a:rPr lang="en-US" dirty="0" smtClean="0"/>
            </a:br>
            <a:r>
              <a:rPr lang="en-US" dirty="0" smtClean="0"/>
              <a:t>The connection string is actually a series of distinct pieces of information separated by semicolons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Data Source : This indicates the name of the server where the data source is located.</a:t>
            </a:r>
          </a:p>
          <a:p>
            <a:r>
              <a:rPr lang="en-US" dirty="0" smtClean="0"/>
              <a:t>Initial Catalog : This is the name of the database that this connection will use.</a:t>
            </a:r>
          </a:p>
          <a:p>
            <a:r>
              <a:rPr lang="en-US" dirty="0" smtClean="0"/>
              <a:t>SSPI (which stands for </a:t>
            </a:r>
            <a:r>
              <a:rPr lang="en-US" i="1" dirty="0" smtClean="0"/>
              <a:t>Security Support Provider Interface) : </a:t>
            </a:r>
            <a:r>
              <a:rPr lang="en-US" dirty="0" smtClean="0"/>
              <a:t>This indicates that you want to connect to SQL Server by using the Windows user account or SQL Authentication.</a:t>
            </a:r>
            <a:br>
              <a:rPr lang="en-US" dirty="0" smtClean="0"/>
            </a:br>
            <a:r>
              <a:rPr lang="en-US" dirty="0" smtClean="0"/>
              <a:t>Connection Timeout : This determines the number of seconds your code will wait before generating an error if it cannot establish a database connection. the default of 15 seconds is used. 0 to specify no limit</a:t>
            </a:r>
            <a:endParaRPr lang="en-IN"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15</a:t>
            </a:fld>
            <a:endParaRPr lang="en-I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myConnection.Open</a:t>
            </a:r>
            <a:r>
              <a:rPr lang="en-US" dirty="0" smtClean="0"/>
              <a:t>();</a:t>
            </a:r>
          </a:p>
          <a:p>
            <a:r>
              <a:rPr lang="en-US" dirty="0" smtClean="0"/>
              <a:t>After you use the Open() method, you have a live connection to your database.</a:t>
            </a:r>
          </a:p>
          <a:p>
            <a:r>
              <a:rPr lang="en-US" dirty="0" smtClean="0"/>
              <a:t>One of the most fundamental principles of data access code is that you should reduce the amount of time you hold a connection open as much as possible.</a:t>
            </a:r>
          </a:p>
          <a:p>
            <a:r>
              <a:rPr lang="en-US" dirty="0" err="1" smtClean="0"/>
              <a:t>myConnection.Close</a:t>
            </a:r>
            <a:r>
              <a:rPr lang="en-US" dirty="0" smtClean="0"/>
              <a:t>();</a:t>
            </a:r>
            <a:endParaRPr lang="en-IN"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16</a:t>
            </a:fld>
            <a:endParaRPr lang="en-I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using statement declares that you are using a disposable object for a short period of time.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soon as</a:t>
            </a:r>
            <a:r>
              <a:rPr lang="en-US" baseline="0" dirty="0" smtClean="0"/>
              <a:t> you finish using that object and the using block ends, the CLR will release it immediately by calling the Dispose() Method.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just so happens that calling the Dispose() method of  a connection object is equivalent to calling Close() and then discarding the connection object from memory.</a:t>
            </a:r>
          </a:p>
          <a:p>
            <a:r>
              <a:rPr lang="en-IN" sz="1200" kern="1200" baseline="0" dirty="0" smtClean="0">
                <a:solidFill>
                  <a:schemeClr val="tx1"/>
                </a:solidFill>
                <a:latin typeface="+mn-lt"/>
                <a:ea typeface="+mn-ea"/>
                <a:cs typeface="+mn-cs"/>
              </a:rPr>
              <a:t>That means you can shorten your database code with the help of a using block. </a:t>
            </a:r>
          </a:p>
          <a:p>
            <a:r>
              <a:rPr lang="en-IN" sz="1200" kern="1200" baseline="0" dirty="0" smtClean="0">
                <a:solidFill>
                  <a:schemeClr val="tx1"/>
                </a:solidFill>
                <a:latin typeface="+mn-lt"/>
                <a:ea typeface="+mn-ea"/>
                <a:cs typeface="+mn-cs"/>
              </a:rPr>
              <a:t>The best part is that you don’t need to write a finally block—the using statement releases the object you’re using even if you exit the block as the result of an unhandled exception.</a:t>
            </a:r>
            <a:endParaRPr lang="en-IN" dirty="0" smtClean="0"/>
          </a:p>
        </p:txBody>
      </p:sp>
      <p:sp>
        <p:nvSpPr>
          <p:cNvPr id="4" name="Slide Number Placeholder 3"/>
          <p:cNvSpPr>
            <a:spLocks noGrp="1"/>
          </p:cNvSpPr>
          <p:nvPr>
            <p:ph type="sldNum" sz="quarter" idx="10"/>
          </p:nvPr>
        </p:nvSpPr>
        <p:spPr/>
        <p:txBody>
          <a:bodyPr/>
          <a:lstStyle/>
          <a:p>
            <a:fld id="{F5C3FDBE-42F7-4BC4-BA19-C77F8CC0BE85}" type="slidenum">
              <a:rPr lang="en-IN" smtClean="0"/>
              <a:pPr/>
              <a:t>17</a:t>
            </a:fld>
            <a:endParaRPr lang="en-I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kern="1200" baseline="0" dirty="0" smtClean="0">
                <a:solidFill>
                  <a:schemeClr val="tx1"/>
                </a:solidFill>
                <a:latin typeface="+mn-lt"/>
                <a:ea typeface="+mn-ea"/>
                <a:cs typeface="+mn-cs"/>
              </a:rPr>
              <a:t>Command objects represent SQL statements. To use a Command object, you define it, specify the SQL</a:t>
            </a:r>
          </a:p>
          <a:p>
            <a:r>
              <a:rPr lang="en-IN" sz="1200" kern="1200" baseline="0" dirty="0" smtClean="0">
                <a:solidFill>
                  <a:schemeClr val="tx1"/>
                </a:solidFill>
                <a:latin typeface="+mn-lt"/>
                <a:ea typeface="+mn-ea"/>
                <a:cs typeface="+mn-cs"/>
              </a:rPr>
              <a:t>statement you want to use, specify an available connection, and execute the command. </a:t>
            </a:r>
            <a:endParaRPr lang="en-US" dirty="0" smtClean="0"/>
          </a:p>
          <a:p>
            <a:r>
              <a:rPr lang="en-US" dirty="0" smtClean="0"/>
              <a:t>Prepare SQL Statement.</a:t>
            </a:r>
          </a:p>
          <a:p>
            <a:r>
              <a:rPr lang="en-US" dirty="0" smtClean="0"/>
              <a:t>Prepare command object and supply SQL statement and Connection string.</a:t>
            </a:r>
          </a:p>
          <a:p>
            <a:r>
              <a:rPr lang="en-US" dirty="0" smtClean="0"/>
              <a:t>Example :</a:t>
            </a:r>
          </a:p>
          <a:p>
            <a:pPr lvl="1"/>
            <a:r>
              <a:rPr lang="en-US" dirty="0" err="1" smtClean="0"/>
              <a:t>SqlCommand</a:t>
            </a:r>
            <a:r>
              <a:rPr lang="en-US" dirty="0" smtClean="0"/>
              <a:t> </a:t>
            </a:r>
            <a:r>
              <a:rPr lang="en-US" dirty="0" err="1" smtClean="0"/>
              <a:t>myCommand</a:t>
            </a:r>
            <a:r>
              <a:rPr lang="en-US" dirty="0" smtClean="0"/>
              <a:t> = new </a:t>
            </a:r>
            <a:r>
              <a:rPr lang="en-US" dirty="0" err="1" smtClean="0"/>
              <a:t>SqlCommand</a:t>
            </a:r>
            <a:r>
              <a:rPr lang="en-US" dirty="0" smtClean="0"/>
              <a:t>();</a:t>
            </a:r>
            <a:br>
              <a:rPr lang="en-US" dirty="0" smtClean="0"/>
            </a:br>
            <a:r>
              <a:rPr lang="en-US" dirty="0" err="1" smtClean="0"/>
              <a:t>myCommand.Connection</a:t>
            </a:r>
            <a:r>
              <a:rPr lang="en-US" dirty="0" smtClean="0"/>
              <a:t> = </a:t>
            </a:r>
            <a:r>
              <a:rPr lang="en-US" dirty="0" err="1" smtClean="0"/>
              <a:t>myConnection</a:t>
            </a:r>
            <a:r>
              <a:rPr lang="en-US" dirty="0" smtClean="0"/>
              <a:t>;</a:t>
            </a:r>
            <a:br>
              <a:rPr lang="en-US" dirty="0" smtClean="0"/>
            </a:br>
            <a:r>
              <a:rPr lang="en-US" dirty="0" err="1" smtClean="0"/>
              <a:t>myCommand.CommandText</a:t>
            </a:r>
            <a:r>
              <a:rPr lang="en-US" dirty="0" smtClean="0"/>
              <a:t> = "SELECT * FROM Authors ORDER BY </a:t>
            </a:r>
            <a:r>
              <a:rPr lang="en-US" dirty="0" err="1" smtClean="0"/>
              <a:t>au_lname</a:t>
            </a:r>
            <a:r>
              <a:rPr lang="en-US" dirty="0" smtClean="0"/>
              <a:t> ";</a:t>
            </a:r>
          </a:p>
          <a:p>
            <a:pPr lvl="1"/>
            <a:endParaRPr lang="en-US" dirty="0" smtClean="0"/>
          </a:p>
          <a:p>
            <a:pPr lvl="1"/>
            <a:endParaRPr lang="en-US" dirty="0" smtClean="0"/>
          </a:p>
          <a:p>
            <a:r>
              <a:rPr lang="en-IN" sz="1200" kern="1200" baseline="0" dirty="0" smtClean="0">
                <a:solidFill>
                  <a:schemeClr val="tx1"/>
                </a:solidFill>
                <a:latin typeface="+mn-lt"/>
                <a:ea typeface="+mn-ea"/>
                <a:cs typeface="+mn-cs"/>
              </a:rPr>
              <a:t>To ensure good database</a:t>
            </a:r>
          </a:p>
          <a:p>
            <a:r>
              <a:rPr lang="en-IN" sz="1200" kern="1200" baseline="0" dirty="0" smtClean="0">
                <a:solidFill>
                  <a:schemeClr val="tx1"/>
                </a:solidFill>
                <a:latin typeface="+mn-lt"/>
                <a:ea typeface="+mn-ea"/>
                <a:cs typeface="+mn-cs"/>
              </a:rPr>
              <a:t>performance, you should open your connection just before you execute your command and close it as soon as</a:t>
            </a:r>
          </a:p>
          <a:p>
            <a:r>
              <a:rPr lang="en-IN" sz="1200" kern="1200" baseline="0" dirty="0" smtClean="0">
                <a:solidFill>
                  <a:schemeClr val="tx1"/>
                </a:solidFill>
                <a:latin typeface="+mn-lt"/>
                <a:ea typeface="+mn-ea"/>
                <a:cs typeface="+mn-cs"/>
              </a:rPr>
              <a:t>the command is finished.</a:t>
            </a:r>
            <a:endParaRPr lang="en-IN"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18</a:t>
            </a:fld>
            <a:endParaRPr lang="en-I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WebForm1.aspx.cs: Code in </a:t>
            </a:r>
            <a:r>
              <a:rPr lang="en-IN" dirty="0" err="1" smtClean="0"/>
              <a:t>Page_Load</a:t>
            </a:r>
            <a:endParaRPr lang="en-US" dirty="0" smtClean="0"/>
          </a:p>
          <a:p>
            <a:r>
              <a:rPr lang="en-US" dirty="0" smtClean="0"/>
              <a:t>Demo</a:t>
            </a:r>
          </a:p>
          <a:p>
            <a:pPr lvl="1"/>
            <a:r>
              <a:rPr lang="en-IN" dirty="0" smtClean="0"/>
              <a:t>D:\Personal\WDDN\C# Codes 2019-20\ADONET_Demo1</a:t>
            </a:r>
          </a:p>
          <a:p>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19</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smtClean="0">
                <a:solidFill>
                  <a:schemeClr val="tx1"/>
                </a:solidFill>
                <a:latin typeface="+mn-lt"/>
                <a:ea typeface="+mn-ea"/>
                <a:cs typeface="+mn-cs"/>
              </a:rPr>
              <a:t>ADO is an abbreviation of "ActiveX Data Objects"</a:t>
            </a:r>
            <a:r>
              <a:rPr lang="en-US" sz="1200" b="0" i="0" kern="1200" dirty="0" smtClean="0">
                <a:solidFill>
                  <a:schemeClr val="tx1"/>
                </a:solidFill>
                <a:latin typeface="+mn-lt"/>
                <a:ea typeface="+mn-ea"/>
                <a:cs typeface="+mn-cs"/>
              </a:rPr>
              <a:t>.</a:t>
            </a:r>
          </a:p>
          <a:p>
            <a:r>
              <a:rPr lang="en-US" sz="1200" b="1" i="0" kern="1200" dirty="0" smtClean="0">
                <a:solidFill>
                  <a:schemeClr val="tx1"/>
                </a:solidFill>
                <a:latin typeface="+mn-lt"/>
                <a:ea typeface="+mn-ea"/>
                <a:cs typeface="+mn-cs"/>
              </a:rPr>
              <a:t>Microsoft's ActiveX Data Objects (ADO)</a:t>
            </a:r>
            <a:r>
              <a:rPr lang="en-US" sz="1200" b="0" i="0" kern="1200" dirty="0" smtClean="0">
                <a:solidFill>
                  <a:schemeClr val="tx1"/>
                </a:solidFill>
                <a:latin typeface="+mn-lt"/>
                <a:ea typeface="+mn-ea"/>
                <a:cs typeface="+mn-cs"/>
              </a:rPr>
              <a:t> consists of an order of sequence of Component Object Model (COM) objects for accessing sources of data in computing.</a:t>
            </a:r>
          </a:p>
          <a:p>
            <a:endParaRPr lang="en-IN"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2</a:t>
            </a:fld>
            <a:endParaRPr lang="en-I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Connection string in </a:t>
            </a:r>
            <a:r>
              <a:rPr lang="en-IN" dirty="0" err="1" smtClean="0"/>
              <a:t>web.config</a:t>
            </a:r>
            <a:endParaRPr lang="en-IN" dirty="0" smtClean="0"/>
          </a:p>
          <a:p>
            <a:r>
              <a:rPr lang="en-IN" dirty="0" err="1" smtClean="0"/>
              <a:t>Gridview</a:t>
            </a:r>
            <a:r>
              <a:rPr lang="en-IN" dirty="0" smtClean="0"/>
              <a:t> control and label control in </a:t>
            </a:r>
            <a:r>
              <a:rPr lang="en-IN" dirty="0" err="1" smtClean="0"/>
              <a:t>aspx</a:t>
            </a:r>
            <a:r>
              <a:rPr lang="en-IN" dirty="0" smtClean="0"/>
              <a:t> page</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20</a:t>
            </a:fld>
            <a:endParaRPr lang="en-I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Database in</a:t>
            </a:r>
            <a:r>
              <a:rPr lang="en-IN" baseline="0" dirty="0" smtClean="0"/>
              <a:t> Server Explorer</a:t>
            </a:r>
          </a:p>
          <a:p>
            <a:r>
              <a:rPr lang="en-IN" baseline="0" dirty="0" smtClean="0"/>
              <a:t>Database in Solution Explorer, </a:t>
            </a:r>
            <a:r>
              <a:rPr lang="en-IN" baseline="0" dirty="0" err="1" smtClean="0"/>
              <a:t>App_Data</a:t>
            </a:r>
            <a:r>
              <a:rPr lang="en-IN" baseline="0" dirty="0" smtClean="0"/>
              <a:t> of project</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21</a:t>
            </a:fld>
            <a:endParaRPr lang="en-I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Right click</a:t>
            </a:r>
            <a:r>
              <a:rPr lang="en-IN" baseline="0" dirty="0" smtClean="0"/>
              <a:t> on your project, Add, Add New Item</a:t>
            </a:r>
            <a:endParaRPr lang="en-IN" dirty="0" smtClean="0"/>
          </a:p>
          <a:p>
            <a:endParaRPr lang="en-IN" dirty="0" smtClean="0"/>
          </a:p>
          <a:p>
            <a:r>
              <a:rPr lang="en-IN" dirty="0" smtClean="0"/>
              <a:t>How to add </a:t>
            </a:r>
            <a:r>
              <a:rPr lang="en-IN" dirty="0" err="1" smtClean="0"/>
              <a:t>sql</a:t>
            </a:r>
            <a:r>
              <a:rPr lang="en-IN" baseline="0" dirty="0" smtClean="0"/>
              <a:t> server database into </a:t>
            </a:r>
            <a:r>
              <a:rPr lang="en-IN" baseline="0" dirty="0" err="1" smtClean="0"/>
              <a:t>App_Data</a:t>
            </a:r>
            <a:r>
              <a:rPr lang="en-IN" baseline="0" dirty="0" smtClean="0"/>
              <a:t> of your project</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22</a:t>
            </a:fld>
            <a:endParaRPr lang="en-I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SQL Server</a:t>
            </a:r>
            <a:r>
              <a:rPr lang="en-IN" baseline="0" dirty="0" smtClean="0"/>
              <a:t> Database from Data tab, Click Add</a:t>
            </a:r>
          </a:p>
          <a:p>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23</a:t>
            </a:fld>
            <a:endParaRPr lang="en-I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24</a:t>
            </a:fld>
            <a:endParaRPr lang="en-I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How to set auto increment </a:t>
            </a:r>
            <a:r>
              <a:rPr lang="en-IN" dirty="0" err="1" smtClean="0"/>
              <a:t>pk</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25</a:t>
            </a:fld>
            <a:endParaRPr lang="en-I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How to set </a:t>
            </a:r>
            <a:r>
              <a:rPr lang="en-IN" dirty="0" err="1" smtClean="0"/>
              <a:t>fk</a:t>
            </a:r>
            <a:endParaRPr lang="en-IN" dirty="0" smtClean="0"/>
          </a:p>
          <a:p>
            <a:endParaRPr lang="en-IN" dirty="0" smtClean="0"/>
          </a:p>
          <a:p>
            <a:r>
              <a:rPr lang="en-IN" dirty="0" smtClean="0"/>
              <a:t>Add column, Right click on Foreign keys</a:t>
            </a:r>
            <a:r>
              <a:rPr lang="en-IN" baseline="0" dirty="0" smtClean="0"/>
              <a:t> and Add new foreign key, entry is created into TSQL, </a:t>
            </a:r>
            <a:r>
              <a:rPr lang="en-IN" baseline="0" smtClean="0"/>
              <a:t>modify accordingly</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26</a:t>
            </a:fld>
            <a:endParaRPr lang="en-I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Come back to our demo:WebForm1.aspx.cs: Code in </a:t>
            </a:r>
            <a:r>
              <a:rPr lang="en-IN" dirty="0" err="1" smtClean="0"/>
              <a:t>Page_Load</a:t>
            </a:r>
            <a:endParaRPr lang="en-US" dirty="0" smtClean="0"/>
          </a:p>
          <a:p>
            <a:r>
              <a:rPr lang="en-US" dirty="0" smtClean="0"/>
              <a:t>Demo</a:t>
            </a:r>
          </a:p>
          <a:p>
            <a:pPr lvl="1"/>
            <a:r>
              <a:rPr lang="en-IN" dirty="0" smtClean="0"/>
              <a:t>D:\Personal\WDDN\C# Codes 2019-20\ADONET_Demo1</a:t>
            </a:r>
          </a:p>
          <a:p>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27</a:t>
            </a:fld>
            <a:endParaRPr lang="en-I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Come back to our demo</a:t>
            </a:r>
          </a:p>
          <a:p>
            <a:endParaRPr lang="en-IN" dirty="0" smtClean="0"/>
          </a:p>
          <a:p>
            <a:r>
              <a:rPr lang="en-IN" dirty="0" smtClean="0"/>
              <a:t>Select * from Food</a:t>
            </a:r>
          </a:p>
          <a:p>
            <a:endParaRPr lang="en-IN" dirty="0" smtClean="0"/>
          </a:p>
          <a:p>
            <a:r>
              <a:rPr lang="en-IN" sz="1200" kern="1200" baseline="0" dirty="0" smtClean="0">
                <a:solidFill>
                  <a:schemeClr val="tx1"/>
                </a:solidFill>
                <a:latin typeface="+mn-lt"/>
                <a:ea typeface="+mn-ea"/>
                <a:cs typeface="+mn-cs"/>
              </a:rPr>
              <a:t>There’s one difference in the way this code is implemented as compared to the previous example. The </a:t>
            </a:r>
            <a:r>
              <a:rPr lang="en-IN" sz="1200" kern="1200" baseline="0" dirty="0" err="1" smtClean="0">
                <a:solidFill>
                  <a:schemeClr val="tx1"/>
                </a:solidFill>
                <a:latin typeface="+mn-lt"/>
                <a:ea typeface="+mn-ea"/>
                <a:cs typeface="+mn-cs"/>
              </a:rPr>
              <a:t>errorhandling</a:t>
            </a:r>
            <a:endParaRPr lang="en-IN" sz="1200" kern="1200" baseline="0" dirty="0" smtClean="0">
              <a:solidFill>
                <a:schemeClr val="tx1"/>
              </a:solidFill>
              <a:latin typeface="+mn-lt"/>
              <a:ea typeface="+mn-ea"/>
              <a:cs typeface="+mn-cs"/>
            </a:endParaRPr>
          </a:p>
          <a:p>
            <a:r>
              <a:rPr lang="en-IN" sz="1200" kern="1200" baseline="0" dirty="0" smtClean="0">
                <a:solidFill>
                  <a:schemeClr val="tx1"/>
                </a:solidFill>
                <a:latin typeface="+mn-lt"/>
                <a:ea typeface="+mn-ea"/>
                <a:cs typeface="+mn-cs"/>
              </a:rPr>
              <a:t>code wraps the using block. As a result, if an error occurs, the database connection is closed first, and</a:t>
            </a:r>
          </a:p>
          <a:p>
            <a:r>
              <a:rPr lang="en-IN" sz="1200" i="1" kern="1200" baseline="0" dirty="0" smtClean="0">
                <a:solidFill>
                  <a:schemeClr val="tx1"/>
                </a:solidFill>
                <a:latin typeface="+mn-lt"/>
                <a:ea typeface="+mn-ea"/>
                <a:cs typeface="+mn-cs"/>
              </a:rPr>
              <a:t>then the exception-handling code is triggered. In the first example, the error-handling code responded first, and</a:t>
            </a:r>
          </a:p>
          <a:p>
            <a:r>
              <a:rPr lang="en-IN" sz="1200" kern="1200" baseline="0" dirty="0" smtClean="0">
                <a:solidFill>
                  <a:schemeClr val="tx1"/>
                </a:solidFill>
                <a:latin typeface="+mn-lt"/>
                <a:ea typeface="+mn-ea"/>
                <a:cs typeface="+mn-cs"/>
              </a:rPr>
              <a:t>then the finally block closed the connection afterward. Obviously, this rewrite is a bit better, as it’s always good</a:t>
            </a:r>
          </a:p>
          <a:p>
            <a:r>
              <a:rPr lang="en-IN" sz="1200" kern="1200" baseline="0" dirty="0" smtClean="0">
                <a:solidFill>
                  <a:schemeClr val="tx1"/>
                </a:solidFill>
                <a:latin typeface="+mn-lt"/>
                <a:ea typeface="+mn-ea"/>
                <a:cs typeface="+mn-cs"/>
              </a:rPr>
              <a:t>to close database connections as soon as possible.</a:t>
            </a:r>
            <a:endParaRPr lang="en-IN" dirty="0" smtClean="0"/>
          </a:p>
          <a:p>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28</a:t>
            </a:fld>
            <a:endParaRPr lang="en-I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IN" sz="1200" kern="1200" baseline="0" dirty="0" smtClean="0">
                <a:solidFill>
                  <a:schemeClr val="tx1"/>
                </a:solidFill>
                <a:latin typeface="+mn-lt"/>
                <a:ea typeface="+mn-ea"/>
                <a:cs typeface="+mn-cs"/>
              </a:rPr>
              <a:t>After you’ve defined your command, you need to decide how you want to use it. The simplest approach is to use</a:t>
            </a:r>
          </a:p>
          <a:p>
            <a:r>
              <a:rPr lang="en-IN" sz="1200" kern="1200" baseline="0" dirty="0" smtClean="0">
                <a:solidFill>
                  <a:schemeClr val="tx1"/>
                </a:solidFill>
                <a:latin typeface="+mn-lt"/>
                <a:ea typeface="+mn-ea"/>
                <a:cs typeface="+mn-cs"/>
              </a:rPr>
              <a:t>a </a:t>
            </a:r>
            <a:r>
              <a:rPr lang="en-IN" sz="1200" kern="1200" baseline="0" dirty="0" err="1" smtClean="0">
                <a:solidFill>
                  <a:schemeClr val="tx1"/>
                </a:solidFill>
                <a:latin typeface="+mn-lt"/>
                <a:ea typeface="+mn-ea"/>
                <a:cs typeface="+mn-cs"/>
              </a:rPr>
              <a:t>DataReader</a:t>
            </a:r>
            <a:r>
              <a:rPr lang="en-IN" sz="1200" kern="1200" baseline="0" dirty="0" smtClean="0">
                <a:solidFill>
                  <a:schemeClr val="tx1"/>
                </a:solidFill>
                <a:latin typeface="+mn-lt"/>
                <a:ea typeface="+mn-ea"/>
                <a:cs typeface="+mn-cs"/>
              </a:rPr>
              <a:t>, which allows you to quickly retrieve all your results. The </a:t>
            </a:r>
            <a:r>
              <a:rPr lang="en-IN" sz="1200" kern="1200" baseline="0" dirty="0" err="1" smtClean="0">
                <a:solidFill>
                  <a:schemeClr val="tx1"/>
                </a:solidFill>
                <a:latin typeface="+mn-lt"/>
                <a:ea typeface="+mn-ea"/>
                <a:cs typeface="+mn-cs"/>
              </a:rPr>
              <a:t>DataReader</a:t>
            </a:r>
            <a:r>
              <a:rPr lang="en-IN" sz="1200" kern="1200" baseline="0" dirty="0" smtClean="0">
                <a:solidFill>
                  <a:schemeClr val="tx1"/>
                </a:solidFill>
                <a:latin typeface="+mn-lt"/>
                <a:ea typeface="+mn-ea"/>
                <a:cs typeface="+mn-cs"/>
              </a:rPr>
              <a:t> uses a live connection and</a:t>
            </a:r>
          </a:p>
          <a:p>
            <a:r>
              <a:rPr lang="en-IN" sz="1200" kern="1200" baseline="0" dirty="0" smtClean="0">
                <a:solidFill>
                  <a:schemeClr val="tx1"/>
                </a:solidFill>
                <a:latin typeface="+mn-lt"/>
                <a:ea typeface="+mn-ea"/>
                <a:cs typeface="+mn-cs"/>
              </a:rPr>
              <a:t>should be used quickly and then closed. The </a:t>
            </a:r>
            <a:r>
              <a:rPr lang="en-IN" sz="1200" kern="1200" baseline="0" dirty="0" err="1" smtClean="0">
                <a:solidFill>
                  <a:schemeClr val="tx1"/>
                </a:solidFill>
                <a:latin typeface="+mn-lt"/>
                <a:ea typeface="+mn-ea"/>
                <a:cs typeface="+mn-cs"/>
              </a:rPr>
              <a:t>DataReader</a:t>
            </a:r>
            <a:r>
              <a:rPr lang="en-IN" sz="1200" kern="1200" baseline="0" dirty="0" smtClean="0">
                <a:solidFill>
                  <a:schemeClr val="tx1"/>
                </a:solidFill>
                <a:latin typeface="+mn-lt"/>
                <a:ea typeface="+mn-ea"/>
                <a:cs typeface="+mn-cs"/>
              </a:rPr>
              <a:t> is also extremely simple. It supports fast-forward-only</a:t>
            </a:r>
          </a:p>
          <a:p>
            <a:r>
              <a:rPr lang="en-IN" sz="1200" kern="1200" baseline="0" dirty="0" smtClean="0">
                <a:solidFill>
                  <a:schemeClr val="tx1"/>
                </a:solidFill>
                <a:latin typeface="+mn-lt"/>
                <a:ea typeface="+mn-ea"/>
                <a:cs typeface="+mn-cs"/>
              </a:rPr>
              <a:t>read-only access to your results (row by row reading data), which is generally all you need when retrieving information. Because of the</a:t>
            </a:r>
          </a:p>
          <a:p>
            <a:r>
              <a:rPr lang="en-IN" sz="1200" kern="1200" baseline="0" dirty="0" err="1" smtClean="0">
                <a:solidFill>
                  <a:schemeClr val="tx1"/>
                </a:solidFill>
                <a:latin typeface="+mn-lt"/>
                <a:ea typeface="+mn-ea"/>
                <a:cs typeface="+mn-cs"/>
              </a:rPr>
              <a:t>DataReader’s</a:t>
            </a:r>
            <a:r>
              <a:rPr lang="en-IN" sz="1200" kern="1200" baseline="0" dirty="0" smtClean="0">
                <a:solidFill>
                  <a:schemeClr val="tx1"/>
                </a:solidFill>
                <a:latin typeface="+mn-lt"/>
                <a:ea typeface="+mn-ea"/>
                <a:cs typeface="+mn-cs"/>
              </a:rPr>
              <a:t> optimized nature, it provides better performance than the </a:t>
            </a:r>
            <a:r>
              <a:rPr lang="en-IN" sz="1200" kern="1200" baseline="0" dirty="0" err="1" smtClean="0">
                <a:solidFill>
                  <a:schemeClr val="tx1"/>
                </a:solidFill>
                <a:latin typeface="+mn-lt"/>
                <a:ea typeface="+mn-ea"/>
                <a:cs typeface="+mn-cs"/>
              </a:rPr>
              <a:t>DataSet</a:t>
            </a:r>
            <a:r>
              <a:rPr lang="en-IN" sz="1200" kern="1200" baseline="0" dirty="0" smtClean="0">
                <a:solidFill>
                  <a:schemeClr val="tx1"/>
                </a:solidFill>
                <a:latin typeface="+mn-lt"/>
                <a:ea typeface="+mn-ea"/>
                <a:cs typeface="+mn-cs"/>
              </a:rPr>
              <a:t>. It should always be your first</a:t>
            </a:r>
          </a:p>
          <a:p>
            <a:r>
              <a:rPr lang="en-IN" sz="1200" kern="1200" baseline="0" dirty="0" smtClean="0">
                <a:solidFill>
                  <a:schemeClr val="tx1"/>
                </a:solidFill>
                <a:latin typeface="+mn-lt"/>
                <a:ea typeface="+mn-ea"/>
                <a:cs typeface="+mn-cs"/>
              </a:rPr>
              <a:t>choice for direct data access.</a:t>
            </a:r>
            <a:r>
              <a:rPr lang="en-US" dirty="0" smtClean="0"/>
              <a:t>.</a:t>
            </a:r>
          </a:p>
          <a:p>
            <a:endParaRPr lang="en-US" dirty="0" smtClean="0"/>
          </a:p>
          <a:p>
            <a:r>
              <a:rPr lang="en-IN" sz="1200" kern="1200" baseline="0" dirty="0" smtClean="0">
                <a:solidFill>
                  <a:schemeClr val="tx1"/>
                </a:solidFill>
                <a:latin typeface="+mn-lt"/>
                <a:ea typeface="+mn-ea"/>
                <a:cs typeface="+mn-cs"/>
              </a:rPr>
              <a:t>Before you can use a </a:t>
            </a:r>
            <a:r>
              <a:rPr lang="en-IN" sz="1200" kern="1200" baseline="0" dirty="0" err="1" smtClean="0">
                <a:solidFill>
                  <a:schemeClr val="tx1"/>
                </a:solidFill>
                <a:latin typeface="+mn-lt"/>
                <a:ea typeface="+mn-ea"/>
                <a:cs typeface="+mn-cs"/>
              </a:rPr>
              <a:t>DataReader</a:t>
            </a:r>
            <a:r>
              <a:rPr lang="en-IN" sz="1200" kern="1200" baseline="0" dirty="0" smtClean="0">
                <a:solidFill>
                  <a:schemeClr val="tx1"/>
                </a:solidFill>
                <a:latin typeface="+mn-lt"/>
                <a:ea typeface="+mn-ea"/>
                <a:cs typeface="+mn-cs"/>
              </a:rPr>
              <a:t>, make sure you’ve opened the connection:</a:t>
            </a:r>
          </a:p>
          <a:p>
            <a:r>
              <a:rPr lang="en-IN" sz="1200" kern="1200" baseline="0" dirty="0" err="1" smtClean="0">
                <a:solidFill>
                  <a:schemeClr val="tx1"/>
                </a:solidFill>
                <a:latin typeface="+mn-lt"/>
                <a:ea typeface="+mn-ea"/>
                <a:cs typeface="+mn-cs"/>
              </a:rPr>
              <a:t>con.Open</a:t>
            </a:r>
            <a:r>
              <a:rPr lang="en-IN" sz="1200" kern="1200" baseline="0" dirty="0" smtClean="0">
                <a:solidFill>
                  <a:schemeClr val="tx1"/>
                </a:solidFill>
                <a:latin typeface="+mn-lt"/>
                <a:ea typeface="+mn-ea"/>
                <a:cs typeface="+mn-cs"/>
              </a:rPr>
              <a:t>();</a:t>
            </a:r>
          </a:p>
          <a:p>
            <a:r>
              <a:rPr lang="en-IN" sz="1200" kern="1200" baseline="0" dirty="0" smtClean="0">
                <a:solidFill>
                  <a:schemeClr val="tx1"/>
                </a:solidFill>
                <a:latin typeface="+mn-lt"/>
                <a:ea typeface="+mn-ea"/>
                <a:cs typeface="+mn-cs"/>
              </a:rPr>
              <a:t>To create a </a:t>
            </a:r>
            <a:r>
              <a:rPr lang="en-IN" sz="1200" kern="1200" baseline="0" dirty="0" err="1" smtClean="0">
                <a:solidFill>
                  <a:schemeClr val="tx1"/>
                </a:solidFill>
                <a:latin typeface="+mn-lt"/>
                <a:ea typeface="+mn-ea"/>
                <a:cs typeface="+mn-cs"/>
              </a:rPr>
              <a:t>DataReader</a:t>
            </a:r>
            <a:r>
              <a:rPr lang="en-IN" sz="1200" kern="1200" baseline="0" dirty="0" smtClean="0">
                <a:solidFill>
                  <a:schemeClr val="tx1"/>
                </a:solidFill>
                <a:latin typeface="+mn-lt"/>
                <a:ea typeface="+mn-ea"/>
                <a:cs typeface="+mn-cs"/>
              </a:rPr>
              <a:t>, you use the </a:t>
            </a:r>
            <a:r>
              <a:rPr lang="en-IN" sz="1200" kern="1200" baseline="0" dirty="0" err="1" smtClean="0">
                <a:solidFill>
                  <a:schemeClr val="tx1"/>
                </a:solidFill>
                <a:latin typeface="+mn-lt"/>
                <a:ea typeface="+mn-ea"/>
                <a:cs typeface="+mn-cs"/>
              </a:rPr>
              <a:t>ExecuteReader</a:t>
            </a:r>
            <a:r>
              <a:rPr lang="en-IN" sz="1200" kern="1200" baseline="0" dirty="0" smtClean="0">
                <a:solidFill>
                  <a:schemeClr val="tx1"/>
                </a:solidFill>
                <a:latin typeface="+mn-lt"/>
                <a:ea typeface="+mn-ea"/>
                <a:cs typeface="+mn-cs"/>
              </a:rPr>
              <a:t>() method of the command object, as shown here:</a:t>
            </a:r>
          </a:p>
          <a:p>
            <a:r>
              <a:rPr lang="en-IN" sz="1200" kern="1200" baseline="0" dirty="0" smtClean="0">
                <a:solidFill>
                  <a:schemeClr val="tx1"/>
                </a:solidFill>
                <a:latin typeface="+mn-lt"/>
                <a:ea typeface="+mn-ea"/>
                <a:cs typeface="+mn-cs"/>
              </a:rPr>
              <a:t>// You don't need the new keyword, as the Command will create the </a:t>
            </a:r>
            <a:r>
              <a:rPr lang="en-IN" sz="1200" kern="1200" baseline="0" dirty="0" err="1" smtClean="0">
                <a:solidFill>
                  <a:schemeClr val="tx1"/>
                </a:solidFill>
                <a:latin typeface="+mn-lt"/>
                <a:ea typeface="+mn-ea"/>
                <a:cs typeface="+mn-cs"/>
              </a:rPr>
              <a:t>DataReader</a:t>
            </a:r>
            <a:r>
              <a:rPr lang="en-IN" sz="1200" kern="1200" baseline="0" dirty="0" smtClean="0">
                <a:solidFill>
                  <a:schemeClr val="tx1"/>
                </a:solidFill>
                <a:latin typeface="+mn-lt"/>
                <a:ea typeface="+mn-ea"/>
                <a:cs typeface="+mn-cs"/>
              </a:rPr>
              <a:t>.</a:t>
            </a:r>
          </a:p>
          <a:p>
            <a:r>
              <a:rPr lang="en-IN" sz="1200" kern="1200" baseline="0" dirty="0" err="1" smtClean="0">
                <a:solidFill>
                  <a:schemeClr val="tx1"/>
                </a:solidFill>
                <a:latin typeface="+mn-lt"/>
                <a:ea typeface="+mn-ea"/>
                <a:cs typeface="+mn-cs"/>
              </a:rPr>
              <a:t>SqlDataReader</a:t>
            </a:r>
            <a:r>
              <a:rPr lang="en-IN" sz="1200" kern="1200" baseline="0" dirty="0" smtClean="0">
                <a:solidFill>
                  <a:schemeClr val="tx1"/>
                </a:solidFill>
                <a:latin typeface="+mn-lt"/>
                <a:ea typeface="+mn-ea"/>
                <a:cs typeface="+mn-cs"/>
              </a:rPr>
              <a:t> </a:t>
            </a:r>
            <a:r>
              <a:rPr lang="en-IN" sz="1200" kern="1200" baseline="0" dirty="0" err="1" smtClean="0">
                <a:solidFill>
                  <a:schemeClr val="tx1"/>
                </a:solidFill>
                <a:latin typeface="+mn-lt"/>
                <a:ea typeface="+mn-ea"/>
                <a:cs typeface="+mn-cs"/>
              </a:rPr>
              <a:t>rdr</a:t>
            </a:r>
            <a:r>
              <a:rPr lang="en-IN" sz="1200" kern="1200" baseline="0" dirty="0" smtClean="0">
                <a:solidFill>
                  <a:schemeClr val="tx1"/>
                </a:solidFill>
                <a:latin typeface="+mn-lt"/>
                <a:ea typeface="+mn-ea"/>
                <a:cs typeface="+mn-cs"/>
              </a:rPr>
              <a:t>;</a:t>
            </a:r>
          </a:p>
          <a:p>
            <a:r>
              <a:rPr lang="en-IN" sz="1200" kern="1200" baseline="0" dirty="0" err="1" smtClean="0">
                <a:solidFill>
                  <a:schemeClr val="tx1"/>
                </a:solidFill>
                <a:latin typeface="+mn-lt"/>
                <a:ea typeface="+mn-ea"/>
                <a:cs typeface="+mn-cs"/>
              </a:rPr>
              <a:t>rdr</a:t>
            </a:r>
            <a:r>
              <a:rPr lang="en-IN" sz="1200" kern="1200" baseline="0" dirty="0" smtClean="0">
                <a:solidFill>
                  <a:schemeClr val="tx1"/>
                </a:solidFill>
                <a:latin typeface="+mn-lt"/>
                <a:ea typeface="+mn-ea"/>
                <a:cs typeface="+mn-cs"/>
              </a:rPr>
              <a:t> = </a:t>
            </a:r>
            <a:r>
              <a:rPr lang="en-IN" sz="1200" kern="1200" baseline="0" dirty="0" err="1" smtClean="0">
                <a:solidFill>
                  <a:schemeClr val="tx1"/>
                </a:solidFill>
                <a:latin typeface="+mn-lt"/>
                <a:ea typeface="+mn-ea"/>
                <a:cs typeface="+mn-cs"/>
              </a:rPr>
              <a:t>cmd.ExecuteReader</a:t>
            </a:r>
            <a:r>
              <a:rPr lang="en-IN" sz="1200" kern="1200" baseline="0" dirty="0" smtClean="0">
                <a:solidFill>
                  <a:schemeClr val="tx1"/>
                </a:solidFill>
                <a:latin typeface="+mn-lt"/>
                <a:ea typeface="+mn-ea"/>
                <a:cs typeface="+mn-cs"/>
              </a:rPr>
              <a:t>();</a:t>
            </a:r>
          </a:p>
          <a:p>
            <a:r>
              <a:rPr lang="en-IN" sz="1200" kern="1200" baseline="0" dirty="0" smtClean="0">
                <a:solidFill>
                  <a:schemeClr val="tx1"/>
                </a:solidFill>
                <a:latin typeface="+mn-lt"/>
                <a:ea typeface="+mn-ea"/>
                <a:cs typeface="+mn-cs"/>
              </a:rPr>
              <a:t>These two lines of code define a variable for a </a:t>
            </a:r>
            <a:r>
              <a:rPr lang="en-IN" sz="1200" kern="1200" baseline="0" dirty="0" err="1" smtClean="0">
                <a:solidFill>
                  <a:schemeClr val="tx1"/>
                </a:solidFill>
                <a:latin typeface="+mn-lt"/>
                <a:ea typeface="+mn-ea"/>
                <a:cs typeface="+mn-cs"/>
              </a:rPr>
              <a:t>DataReader</a:t>
            </a:r>
            <a:r>
              <a:rPr lang="en-IN" sz="1200" kern="1200" baseline="0" dirty="0" smtClean="0">
                <a:solidFill>
                  <a:schemeClr val="tx1"/>
                </a:solidFill>
                <a:latin typeface="+mn-lt"/>
                <a:ea typeface="+mn-ea"/>
                <a:cs typeface="+mn-cs"/>
              </a:rPr>
              <a:t> and then create it by executing the command.</a:t>
            </a:r>
          </a:p>
          <a:p>
            <a:r>
              <a:rPr lang="en-IN" sz="1200" kern="1200" baseline="0" dirty="0" smtClean="0">
                <a:solidFill>
                  <a:schemeClr val="tx1"/>
                </a:solidFill>
                <a:latin typeface="+mn-lt"/>
                <a:ea typeface="+mn-ea"/>
                <a:cs typeface="+mn-cs"/>
              </a:rPr>
              <a:t>After you have the reader, you retrieve a single row at a time by using the Read() method:</a:t>
            </a:r>
          </a:p>
          <a:p>
            <a:r>
              <a:rPr lang="en-IN" sz="1200" kern="1200" baseline="0" dirty="0" err="1" smtClean="0">
                <a:solidFill>
                  <a:schemeClr val="tx1"/>
                </a:solidFill>
                <a:latin typeface="+mn-lt"/>
                <a:ea typeface="+mn-ea"/>
                <a:cs typeface="+mn-cs"/>
              </a:rPr>
              <a:t>rdr.Read</a:t>
            </a:r>
            <a:r>
              <a:rPr lang="en-IN" sz="1200" kern="1200" baseline="0" dirty="0" smtClean="0">
                <a:solidFill>
                  <a:schemeClr val="tx1"/>
                </a:solidFill>
                <a:latin typeface="+mn-lt"/>
                <a:ea typeface="+mn-ea"/>
                <a:cs typeface="+mn-cs"/>
              </a:rPr>
              <a:t>();</a:t>
            </a:r>
          </a:p>
          <a:p>
            <a:endParaRPr lang="en-US" sz="1200" kern="1200" baseline="0" dirty="0" smtClean="0">
              <a:solidFill>
                <a:schemeClr val="tx1"/>
              </a:solidFill>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29</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IN" sz="1200" kern="1200" baseline="0" dirty="0" smtClean="0">
                <a:solidFill>
                  <a:schemeClr val="tx1"/>
                </a:solidFill>
                <a:latin typeface="+mn-lt"/>
                <a:ea typeface="+mn-ea"/>
                <a:cs typeface="+mn-cs"/>
              </a:rPr>
              <a:t>ADO.NET relies on the functionality in a small set of core classes. You can divide these classes into two groups:</a:t>
            </a:r>
          </a:p>
          <a:p>
            <a:r>
              <a:rPr lang="en-IN" sz="1200" kern="1200" baseline="0" dirty="0" smtClean="0">
                <a:solidFill>
                  <a:schemeClr val="tx1"/>
                </a:solidFill>
                <a:latin typeface="+mn-lt"/>
                <a:ea typeface="+mn-ea"/>
                <a:cs typeface="+mn-cs"/>
              </a:rPr>
              <a:t>those that are used to contain and manage data (such as </a:t>
            </a:r>
            <a:r>
              <a:rPr lang="en-IN" sz="1200" kern="1200" baseline="0" dirty="0" err="1" smtClean="0">
                <a:solidFill>
                  <a:schemeClr val="tx1"/>
                </a:solidFill>
                <a:latin typeface="+mn-lt"/>
                <a:ea typeface="+mn-ea"/>
                <a:cs typeface="+mn-cs"/>
              </a:rPr>
              <a:t>DataSet</a:t>
            </a:r>
            <a:r>
              <a:rPr lang="en-IN" sz="1200" kern="1200" baseline="0" dirty="0" smtClean="0">
                <a:solidFill>
                  <a:schemeClr val="tx1"/>
                </a:solidFill>
                <a:latin typeface="+mn-lt"/>
                <a:ea typeface="+mn-ea"/>
                <a:cs typeface="+mn-cs"/>
              </a:rPr>
              <a:t>, </a:t>
            </a:r>
            <a:r>
              <a:rPr lang="en-IN" sz="1200" kern="1200" baseline="0" dirty="0" err="1" smtClean="0">
                <a:solidFill>
                  <a:schemeClr val="tx1"/>
                </a:solidFill>
                <a:latin typeface="+mn-lt"/>
                <a:ea typeface="+mn-ea"/>
                <a:cs typeface="+mn-cs"/>
              </a:rPr>
              <a:t>DataTable</a:t>
            </a:r>
            <a:r>
              <a:rPr lang="en-IN" sz="1200" kern="1200" baseline="0" dirty="0" smtClean="0">
                <a:solidFill>
                  <a:schemeClr val="tx1"/>
                </a:solidFill>
                <a:latin typeface="+mn-lt"/>
                <a:ea typeface="+mn-ea"/>
                <a:cs typeface="+mn-cs"/>
              </a:rPr>
              <a:t>, </a:t>
            </a:r>
            <a:r>
              <a:rPr lang="en-IN" sz="1200" kern="1200" baseline="0" dirty="0" err="1" smtClean="0">
                <a:solidFill>
                  <a:schemeClr val="tx1"/>
                </a:solidFill>
                <a:latin typeface="+mn-lt"/>
                <a:ea typeface="+mn-ea"/>
                <a:cs typeface="+mn-cs"/>
              </a:rPr>
              <a:t>DataRow</a:t>
            </a:r>
            <a:r>
              <a:rPr lang="en-IN" sz="1200" kern="1200" baseline="0" dirty="0" smtClean="0">
                <a:solidFill>
                  <a:schemeClr val="tx1"/>
                </a:solidFill>
                <a:latin typeface="+mn-lt"/>
                <a:ea typeface="+mn-ea"/>
                <a:cs typeface="+mn-cs"/>
              </a:rPr>
              <a:t>, and </a:t>
            </a:r>
            <a:r>
              <a:rPr lang="en-IN" sz="1200" kern="1200" baseline="0" dirty="0" err="1" smtClean="0">
                <a:solidFill>
                  <a:schemeClr val="tx1"/>
                </a:solidFill>
                <a:latin typeface="+mn-lt"/>
                <a:ea typeface="+mn-ea"/>
                <a:cs typeface="+mn-cs"/>
              </a:rPr>
              <a:t>DataRelation</a:t>
            </a:r>
            <a:r>
              <a:rPr lang="en-IN" sz="1200" kern="1200" baseline="0" dirty="0" smtClean="0">
                <a:solidFill>
                  <a:schemeClr val="tx1"/>
                </a:solidFill>
                <a:latin typeface="+mn-lt"/>
                <a:ea typeface="+mn-ea"/>
                <a:cs typeface="+mn-cs"/>
              </a:rPr>
              <a:t>) and</a:t>
            </a:r>
          </a:p>
          <a:p>
            <a:r>
              <a:rPr lang="en-IN" sz="1200" kern="1200" baseline="0" dirty="0" smtClean="0">
                <a:solidFill>
                  <a:schemeClr val="tx1"/>
                </a:solidFill>
                <a:latin typeface="+mn-lt"/>
                <a:ea typeface="+mn-ea"/>
                <a:cs typeface="+mn-cs"/>
              </a:rPr>
              <a:t>those that are used to connect to a specific data source (such as Connection, Command, and </a:t>
            </a:r>
            <a:r>
              <a:rPr lang="en-IN" sz="1200" kern="1200" baseline="0" dirty="0" err="1" smtClean="0">
                <a:solidFill>
                  <a:schemeClr val="tx1"/>
                </a:solidFill>
                <a:latin typeface="+mn-lt"/>
                <a:ea typeface="+mn-ea"/>
                <a:cs typeface="+mn-cs"/>
              </a:rPr>
              <a:t>DataReader</a:t>
            </a:r>
            <a:r>
              <a:rPr lang="en-IN" sz="1200" kern="1200" baseline="0" dirty="0" smtClean="0">
                <a:solidFill>
                  <a:schemeClr val="tx1"/>
                </a:solidFill>
                <a:latin typeface="+mn-lt"/>
                <a:ea typeface="+mn-ea"/>
                <a:cs typeface="+mn-cs"/>
              </a:rPr>
              <a:t>).</a:t>
            </a:r>
          </a:p>
          <a:p>
            <a:r>
              <a:rPr lang="en-IN" sz="1200" kern="1200" baseline="0" dirty="0" smtClean="0">
                <a:solidFill>
                  <a:schemeClr val="tx1"/>
                </a:solidFill>
                <a:latin typeface="+mn-lt"/>
                <a:ea typeface="+mn-ea"/>
                <a:cs typeface="+mn-cs"/>
              </a:rPr>
              <a:t>The data container classes are completely generic. No matter what data source you use, after you extract the</a:t>
            </a:r>
          </a:p>
          <a:p>
            <a:r>
              <a:rPr lang="en-IN" sz="1200" kern="1200" baseline="0" dirty="0" smtClean="0">
                <a:solidFill>
                  <a:schemeClr val="tx1"/>
                </a:solidFill>
                <a:latin typeface="+mn-lt"/>
                <a:ea typeface="+mn-ea"/>
                <a:cs typeface="+mn-cs"/>
              </a:rPr>
              <a:t>data, it’s stored using the same data container: the specialized </a:t>
            </a:r>
            <a:r>
              <a:rPr lang="en-IN" sz="1200" kern="1200" baseline="0" dirty="0" err="1" smtClean="0">
                <a:solidFill>
                  <a:schemeClr val="tx1"/>
                </a:solidFill>
                <a:latin typeface="+mn-lt"/>
                <a:ea typeface="+mn-ea"/>
                <a:cs typeface="+mn-cs"/>
              </a:rPr>
              <a:t>DataSet</a:t>
            </a:r>
            <a:r>
              <a:rPr lang="en-IN" sz="1200" kern="1200" baseline="0" dirty="0" smtClean="0">
                <a:solidFill>
                  <a:schemeClr val="tx1"/>
                </a:solidFill>
                <a:latin typeface="+mn-lt"/>
                <a:ea typeface="+mn-ea"/>
                <a:cs typeface="+mn-cs"/>
              </a:rPr>
              <a:t> class. Think of the </a:t>
            </a:r>
            <a:r>
              <a:rPr lang="en-IN" sz="1200" kern="1200" baseline="0" dirty="0" err="1" smtClean="0">
                <a:solidFill>
                  <a:schemeClr val="tx1"/>
                </a:solidFill>
                <a:latin typeface="+mn-lt"/>
                <a:ea typeface="+mn-ea"/>
                <a:cs typeface="+mn-cs"/>
              </a:rPr>
              <a:t>DataSet</a:t>
            </a:r>
            <a:r>
              <a:rPr lang="en-IN" sz="1200" kern="1200" baseline="0" dirty="0" smtClean="0">
                <a:solidFill>
                  <a:schemeClr val="tx1"/>
                </a:solidFill>
                <a:latin typeface="+mn-lt"/>
                <a:ea typeface="+mn-ea"/>
                <a:cs typeface="+mn-cs"/>
              </a:rPr>
              <a:t> as playing the</a:t>
            </a:r>
          </a:p>
          <a:p>
            <a:r>
              <a:rPr lang="en-IN" sz="1200" kern="1200" baseline="0" dirty="0" smtClean="0">
                <a:solidFill>
                  <a:schemeClr val="tx1"/>
                </a:solidFill>
                <a:latin typeface="+mn-lt"/>
                <a:ea typeface="+mn-ea"/>
                <a:cs typeface="+mn-cs"/>
              </a:rPr>
              <a:t>same role as a collection or an array—it’s a package for data. The difference is that the </a:t>
            </a:r>
            <a:r>
              <a:rPr lang="en-IN" sz="1200" kern="1200" baseline="0" dirty="0" err="1" smtClean="0">
                <a:solidFill>
                  <a:schemeClr val="tx1"/>
                </a:solidFill>
                <a:latin typeface="+mn-lt"/>
                <a:ea typeface="+mn-ea"/>
                <a:cs typeface="+mn-cs"/>
              </a:rPr>
              <a:t>DataSet</a:t>
            </a:r>
            <a:r>
              <a:rPr lang="en-IN" sz="1200" kern="1200" baseline="0" dirty="0" smtClean="0">
                <a:solidFill>
                  <a:schemeClr val="tx1"/>
                </a:solidFill>
                <a:latin typeface="+mn-lt"/>
                <a:ea typeface="+mn-ea"/>
                <a:cs typeface="+mn-cs"/>
              </a:rPr>
              <a:t> is customized for</a:t>
            </a:r>
          </a:p>
          <a:p>
            <a:r>
              <a:rPr lang="en-IN" sz="1200" kern="1200" baseline="0" dirty="0" smtClean="0">
                <a:solidFill>
                  <a:schemeClr val="tx1"/>
                </a:solidFill>
                <a:latin typeface="+mn-lt"/>
                <a:ea typeface="+mn-ea"/>
                <a:cs typeface="+mn-cs"/>
              </a:rPr>
              <a:t>relational data, which means it understands concepts such as rows, columns, and table relationships natively.</a:t>
            </a:r>
          </a:p>
          <a:p>
            <a:r>
              <a:rPr lang="en-IN" sz="1200" kern="1200" baseline="0" dirty="0" smtClean="0">
                <a:solidFill>
                  <a:schemeClr val="tx1"/>
                </a:solidFill>
                <a:latin typeface="+mn-lt"/>
                <a:ea typeface="+mn-ea"/>
                <a:cs typeface="+mn-cs"/>
              </a:rPr>
              <a:t>The second group of classes exists in several </a:t>
            </a:r>
            <a:r>
              <a:rPr lang="en-IN" sz="1200" kern="1200" baseline="0" dirty="0" err="1" smtClean="0">
                <a:solidFill>
                  <a:schemeClr val="tx1"/>
                </a:solidFill>
                <a:latin typeface="+mn-lt"/>
                <a:ea typeface="+mn-ea"/>
                <a:cs typeface="+mn-cs"/>
              </a:rPr>
              <a:t>flavors</a:t>
            </a:r>
            <a:r>
              <a:rPr lang="en-IN" sz="1200" kern="1200" baseline="0" dirty="0" smtClean="0">
                <a:solidFill>
                  <a:schemeClr val="tx1"/>
                </a:solidFill>
                <a:latin typeface="+mn-lt"/>
                <a:ea typeface="+mn-ea"/>
                <a:cs typeface="+mn-cs"/>
              </a:rPr>
              <a:t>. Each set of data interaction classes is called an ADO.</a:t>
            </a:r>
          </a:p>
          <a:p>
            <a:r>
              <a:rPr lang="en-IN" sz="1200" kern="1200" baseline="0" dirty="0" smtClean="0">
                <a:solidFill>
                  <a:schemeClr val="tx1"/>
                </a:solidFill>
                <a:latin typeface="+mn-lt"/>
                <a:ea typeface="+mn-ea"/>
                <a:cs typeface="+mn-cs"/>
              </a:rPr>
              <a:t>NET </a:t>
            </a:r>
            <a:r>
              <a:rPr lang="en-IN" sz="1200" i="1" kern="1200" baseline="0" dirty="0" smtClean="0">
                <a:solidFill>
                  <a:schemeClr val="tx1"/>
                </a:solidFill>
                <a:latin typeface="+mn-lt"/>
                <a:ea typeface="+mn-ea"/>
                <a:cs typeface="+mn-cs"/>
              </a:rPr>
              <a:t>data provider. Data providers are customized so that each one uses the best-performing way of interacting</a:t>
            </a:r>
          </a:p>
          <a:p>
            <a:r>
              <a:rPr lang="en-IN" sz="1200" kern="1200" baseline="0" dirty="0" smtClean="0">
                <a:solidFill>
                  <a:schemeClr val="tx1"/>
                </a:solidFill>
                <a:latin typeface="+mn-lt"/>
                <a:ea typeface="+mn-ea"/>
                <a:cs typeface="+mn-cs"/>
              </a:rPr>
              <a:t>with its data source. For example, the SQL Server data provider is designed to work with SQL Server. Internally,</a:t>
            </a:r>
          </a:p>
          <a:p>
            <a:r>
              <a:rPr lang="en-IN" sz="1200" kern="1200" baseline="0" dirty="0" smtClean="0">
                <a:solidFill>
                  <a:schemeClr val="tx1"/>
                </a:solidFill>
                <a:latin typeface="+mn-lt"/>
                <a:ea typeface="+mn-ea"/>
                <a:cs typeface="+mn-cs"/>
              </a:rPr>
              <a:t>it uses SQL Server’s tabular data stream (TDS) protocol for communicating, thus guaranteeing the best possible</a:t>
            </a:r>
          </a:p>
          <a:p>
            <a:r>
              <a:rPr lang="en-IN" sz="1200" kern="1200" baseline="0" dirty="0" smtClean="0">
                <a:solidFill>
                  <a:schemeClr val="tx1"/>
                </a:solidFill>
                <a:latin typeface="+mn-lt"/>
                <a:ea typeface="+mn-ea"/>
                <a:cs typeface="+mn-cs"/>
              </a:rPr>
              <a:t>performance. If you’re using Oracle, you can use an Oracle data provider (which is available at</a:t>
            </a:r>
          </a:p>
          <a:p>
            <a:r>
              <a:rPr lang="en-IN" sz="1200" kern="1200" baseline="0" dirty="0" smtClean="0">
                <a:solidFill>
                  <a:schemeClr val="tx1"/>
                </a:solidFill>
                <a:latin typeface="+mn-lt"/>
                <a:ea typeface="+mn-ea"/>
                <a:cs typeface="+mn-cs"/>
              </a:rPr>
              <a:t>http://tinyurl.com/2wbsjp6) instead.</a:t>
            </a:r>
            <a:endParaRPr lang="en-IN"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3</a:t>
            </a:fld>
            <a:endParaRPr lang="en-I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Connection string</a:t>
            </a:r>
            <a:r>
              <a:rPr lang="en-IN" baseline="0" dirty="0" smtClean="0"/>
              <a:t> in </a:t>
            </a:r>
            <a:r>
              <a:rPr lang="en-IN" baseline="0" dirty="0" err="1" smtClean="0"/>
              <a:t>Web.config</a:t>
            </a:r>
            <a:endParaRPr lang="en-IN" baseline="0" dirty="0" smtClean="0"/>
          </a:p>
          <a:p>
            <a:r>
              <a:rPr lang="en-IN" baseline="0" dirty="0" err="1" smtClean="0"/>
              <a:t>aspx</a:t>
            </a:r>
            <a:r>
              <a:rPr lang="en-IN" baseline="0" dirty="0" smtClean="0"/>
              <a:t> code</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30</a:t>
            </a:fld>
            <a:endParaRPr lang="en-I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Demo</a:t>
            </a:r>
          </a:p>
          <a:p>
            <a:pPr lvl="1"/>
            <a:r>
              <a:rPr lang="en-US" dirty="0" smtClean="0"/>
              <a:t>D:\Personal\WDDN\C# Codes 2019-20\ADONET_Demo1\ADONET_Demo2</a:t>
            </a:r>
          </a:p>
          <a:p>
            <a:endParaRPr lang="en-IN" dirty="0" smtClean="0"/>
          </a:p>
          <a:p>
            <a:endParaRPr lang="en-IN" dirty="0" smtClean="0"/>
          </a:p>
          <a:p>
            <a:pPr algn="just"/>
            <a:r>
              <a:rPr lang="en-IN" b="1" dirty="0" err="1" smtClean="0"/>
              <a:t>ExecuteReader</a:t>
            </a:r>
            <a:r>
              <a:rPr lang="en-IN" dirty="0" smtClean="0"/>
              <a:t> gives you a data reader back which will allow you to read all of the columns of the results a row at a time.</a:t>
            </a:r>
          </a:p>
          <a:p>
            <a:pPr algn="just" fontAlgn="base"/>
            <a:r>
              <a:rPr lang="en-IN" dirty="0" smtClean="0"/>
              <a:t>Return type is </a:t>
            </a:r>
            <a:r>
              <a:rPr lang="en-IN" dirty="0" err="1" smtClean="0"/>
              <a:t>DataReader</a:t>
            </a:r>
            <a:r>
              <a:rPr lang="en-IN" dirty="0" smtClean="0"/>
              <a:t>.</a:t>
            </a:r>
          </a:p>
          <a:p>
            <a:pPr algn="just" fontAlgn="base"/>
            <a:r>
              <a:rPr lang="en-IN" dirty="0" smtClean="0"/>
              <a:t>Return value is compulsory and should be assigned to an another object </a:t>
            </a:r>
            <a:r>
              <a:rPr lang="en-IN" dirty="0" err="1" smtClean="0"/>
              <a:t>DataReader</a:t>
            </a:r>
            <a:r>
              <a:rPr lang="en-IN" dirty="0" smtClean="0"/>
              <a:t>.</a:t>
            </a:r>
          </a:p>
          <a:p>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31</a:t>
            </a:fld>
            <a:endParaRPr lang="en-I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5C3FDBE-42F7-4BC4-BA19-C77F8CC0BE85}" type="slidenum">
              <a:rPr lang="en-IN" smtClean="0"/>
              <a:pPr/>
              <a:t>32</a:t>
            </a:fld>
            <a:endParaRPr lang="en-I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Page load</a:t>
            </a:r>
          </a:p>
          <a:p>
            <a:r>
              <a:rPr lang="en-IN" dirty="0" smtClean="0"/>
              <a:t>Items in </a:t>
            </a:r>
            <a:r>
              <a:rPr lang="en-IN" dirty="0" err="1" smtClean="0"/>
              <a:t>ddl</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33</a:t>
            </a:fld>
            <a:endParaRPr lang="en-I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Button event</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34</a:t>
            </a:fld>
            <a:endParaRPr lang="en-I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Try it</a:t>
            </a:r>
          </a:p>
          <a:p>
            <a:r>
              <a:rPr lang="en-IN" dirty="0" smtClean="0"/>
              <a:t>D:\Personal\WDDN\C# Codes 2019-20\ADONET_Demo1\</a:t>
            </a:r>
            <a:r>
              <a:rPr lang="en-IN" dirty="0" err="1" smtClean="0"/>
              <a:t>ADONET_StudentTeacher</a:t>
            </a:r>
            <a:endParaRPr lang="en-IN" dirty="0" smtClean="0"/>
          </a:p>
          <a:p>
            <a:endParaRPr lang="en-US" dirty="0" smtClean="0"/>
          </a:p>
        </p:txBody>
      </p:sp>
      <p:sp>
        <p:nvSpPr>
          <p:cNvPr id="4" name="Slide Number Placeholder 3"/>
          <p:cNvSpPr>
            <a:spLocks noGrp="1"/>
          </p:cNvSpPr>
          <p:nvPr>
            <p:ph type="sldNum" sz="quarter" idx="10"/>
          </p:nvPr>
        </p:nvSpPr>
        <p:spPr/>
        <p:txBody>
          <a:bodyPr/>
          <a:lstStyle/>
          <a:p>
            <a:fld id="{F5C3FDBE-42F7-4BC4-BA19-C77F8CC0BE85}" type="slidenum">
              <a:rPr lang="en-IN" smtClean="0"/>
              <a:pPr/>
              <a:t>35</a:t>
            </a:fld>
            <a:endParaRPr lang="en-I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D:\Personal\WDDN\C# Codes 2019-20\</a:t>
            </a:r>
            <a:r>
              <a:rPr lang="en-IN" dirty="0" err="1" smtClean="0"/>
              <a:t>ADO_Direct_Data_Access</a:t>
            </a:r>
            <a:r>
              <a:rPr lang="en-IN" dirty="0" smtClean="0"/>
              <a:t>\</a:t>
            </a:r>
            <a:r>
              <a:rPr lang="en-IN" dirty="0" err="1" smtClean="0"/>
              <a:t>Relationships_Demo</a:t>
            </a:r>
            <a:endParaRPr lang="en-IN" dirty="0" smtClean="0"/>
          </a:p>
          <a:p>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36</a:t>
            </a:fld>
            <a:endParaRPr lang="en-I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5C3FDBE-42F7-4BC4-BA19-C77F8CC0BE85}" type="slidenum">
              <a:rPr lang="en-IN" smtClean="0"/>
              <a:pPr/>
              <a:t>38</a:t>
            </a:fld>
            <a:endParaRPr lang="en-I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5C3FDBE-42F7-4BC4-BA19-C77F8CC0BE85}" type="slidenum">
              <a:rPr lang="en-IN" smtClean="0"/>
              <a:pPr/>
              <a:t>39</a:t>
            </a:fld>
            <a:endParaRPr lang="en-I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IN" dirty="0" smtClean="0"/>
              <a:t>D:\Personal\WDDN\C# Codes 2019-20\ADONET_Demo1\</a:t>
            </a:r>
            <a:r>
              <a:rPr lang="en-IN" dirty="0" err="1" smtClean="0"/>
              <a:t>ADONET_AuthorApp</a:t>
            </a:r>
            <a:endParaRPr lang="en-IN" dirty="0" smtClean="0"/>
          </a:p>
          <a:p>
            <a:endParaRPr lang="en-IN"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40</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kern="1200" baseline="0" dirty="0" err="1" smtClean="0">
                <a:solidFill>
                  <a:schemeClr val="tx1"/>
                </a:solidFill>
                <a:latin typeface="+mn-lt"/>
                <a:ea typeface="+mn-ea"/>
                <a:cs typeface="+mn-cs"/>
              </a:rPr>
              <a:t>System.Data</a:t>
            </a:r>
            <a:r>
              <a:rPr lang="en-IN" sz="1200" kern="1200" baseline="0" dirty="0" smtClean="0">
                <a:solidFill>
                  <a:schemeClr val="tx1"/>
                </a:solidFill>
                <a:latin typeface="+mn-lt"/>
                <a:ea typeface="+mn-ea"/>
                <a:cs typeface="+mn-cs"/>
              </a:rPr>
              <a:t>: Contains fundamental classes with the core ADO.NET functionality. These include </a:t>
            </a:r>
            <a:r>
              <a:rPr lang="en-IN" sz="1200" kern="1200" baseline="0" dirty="0" err="1" smtClean="0">
                <a:solidFill>
                  <a:schemeClr val="tx1"/>
                </a:solidFill>
                <a:latin typeface="+mn-lt"/>
                <a:ea typeface="+mn-ea"/>
                <a:cs typeface="+mn-cs"/>
              </a:rPr>
              <a:t>DataSet</a:t>
            </a:r>
            <a:r>
              <a:rPr lang="en-IN" sz="1200" kern="1200" baseline="0" dirty="0" smtClean="0">
                <a:solidFill>
                  <a:schemeClr val="tx1"/>
                </a:solidFill>
                <a:latin typeface="+mn-lt"/>
                <a:ea typeface="+mn-ea"/>
                <a:cs typeface="+mn-cs"/>
              </a:rPr>
              <a:t> and </a:t>
            </a:r>
            <a:r>
              <a:rPr lang="en-IN" sz="1200" kern="1200" baseline="0" dirty="0" err="1" smtClean="0">
                <a:solidFill>
                  <a:schemeClr val="tx1"/>
                </a:solidFill>
                <a:latin typeface="+mn-lt"/>
                <a:ea typeface="+mn-ea"/>
                <a:cs typeface="+mn-cs"/>
              </a:rPr>
              <a:t>DataRelation</a:t>
            </a:r>
            <a:r>
              <a:rPr lang="en-IN" sz="1200" kern="1200" baseline="0" dirty="0" smtClean="0">
                <a:solidFill>
                  <a:schemeClr val="tx1"/>
                </a:solidFill>
                <a:latin typeface="+mn-lt"/>
                <a:ea typeface="+mn-ea"/>
                <a:cs typeface="+mn-cs"/>
              </a:rPr>
              <a:t>, which allow you to manipulate structured</a:t>
            </a:r>
          </a:p>
          <a:p>
            <a:r>
              <a:rPr lang="en-IN" sz="1200" kern="1200" baseline="0" dirty="0" smtClean="0">
                <a:solidFill>
                  <a:schemeClr val="tx1"/>
                </a:solidFill>
                <a:latin typeface="+mn-lt"/>
                <a:ea typeface="+mn-ea"/>
                <a:cs typeface="+mn-cs"/>
              </a:rPr>
              <a:t>relational data. These classes are totally independent of any specific type of database or the way you connect to it.</a:t>
            </a:r>
          </a:p>
          <a:p>
            <a:r>
              <a:rPr lang="en-IN" sz="1200" kern="1200" baseline="0" dirty="0" err="1" smtClean="0">
                <a:solidFill>
                  <a:schemeClr val="tx1"/>
                </a:solidFill>
                <a:latin typeface="+mn-lt"/>
                <a:ea typeface="+mn-ea"/>
                <a:cs typeface="+mn-cs"/>
              </a:rPr>
              <a:t>System.Data.SqlClient</a:t>
            </a:r>
            <a:r>
              <a:rPr lang="en-IN" sz="1200" kern="1200" baseline="0" dirty="0" smtClean="0">
                <a:solidFill>
                  <a:schemeClr val="tx1"/>
                </a:solidFill>
                <a:latin typeface="+mn-lt"/>
                <a:ea typeface="+mn-ea"/>
                <a:cs typeface="+mn-cs"/>
              </a:rPr>
              <a:t> Contains the classes you use to connect to a Microsoft SQL Server database and execute commands (such as </a:t>
            </a:r>
            <a:r>
              <a:rPr lang="en-IN" sz="1200" kern="1200" baseline="0" dirty="0" err="1" smtClean="0">
                <a:solidFill>
                  <a:schemeClr val="tx1"/>
                </a:solidFill>
                <a:latin typeface="+mn-lt"/>
                <a:ea typeface="+mn-ea"/>
                <a:cs typeface="+mn-cs"/>
              </a:rPr>
              <a:t>SqlConnection</a:t>
            </a:r>
            <a:r>
              <a:rPr lang="en-IN" sz="1200" kern="1200" baseline="0" dirty="0" smtClean="0">
                <a:solidFill>
                  <a:schemeClr val="tx1"/>
                </a:solidFill>
                <a:latin typeface="+mn-lt"/>
                <a:ea typeface="+mn-ea"/>
                <a:cs typeface="+mn-cs"/>
              </a:rPr>
              <a:t> and </a:t>
            </a:r>
            <a:r>
              <a:rPr lang="en-IN" sz="1200" kern="1200" baseline="0" dirty="0" err="1" smtClean="0">
                <a:solidFill>
                  <a:schemeClr val="tx1"/>
                </a:solidFill>
                <a:latin typeface="+mn-lt"/>
                <a:ea typeface="+mn-ea"/>
                <a:cs typeface="+mn-cs"/>
              </a:rPr>
              <a:t>SqlCommand</a:t>
            </a:r>
            <a:r>
              <a:rPr lang="en-IN" sz="1200" kern="1200" baseline="0" dirty="0" smtClean="0">
                <a:solidFill>
                  <a:schemeClr val="tx1"/>
                </a:solidFill>
                <a:latin typeface="+mn-lt"/>
                <a:ea typeface="+mn-ea"/>
                <a:cs typeface="+mn-cs"/>
              </a:rPr>
              <a:t>).</a:t>
            </a:r>
          </a:p>
          <a:p>
            <a:r>
              <a:rPr lang="en-IN" sz="1200" kern="1200" baseline="0" dirty="0" err="1" smtClean="0">
                <a:solidFill>
                  <a:schemeClr val="tx1"/>
                </a:solidFill>
                <a:latin typeface="+mn-lt"/>
                <a:ea typeface="+mn-ea"/>
                <a:cs typeface="+mn-cs"/>
              </a:rPr>
              <a:t>System.Data.SqlTypes</a:t>
            </a:r>
            <a:r>
              <a:rPr lang="en-IN" sz="1200" kern="1200" baseline="0" dirty="0" smtClean="0">
                <a:solidFill>
                  <a:schemeClr val="tx1"/>
                </a:solidFill>
                <a:latin typeface="+mn-lt"/>
                <a:ea typeface="+mn-ea"/>
                <a:cs typeface="+mn-cs"/>
              </a:rPr>
              <a:t> Contains structures for SQL Server–specific data types such as </a:t>
            </a:r>
            <a:r>
              <a:rPr lang="en-IN" sz="1200" kern="1200" baseline="0" dirty="0" err="1" smtClean="0">
                <a:solidFill>
                  <a:schemeClr val="tx1"/>
                </a:solidFill>
                <a:latin typeface="+mn-lt"/>
                <a:ea typeface="+mn-ea"/>
                <a:cs typeface="+mn-cs"/>
              </a:rPr>
              <a:t>SqlMoney</a:t>
            </a:r>
            <a:r>
              <a:rPr lang="en-IN" sz="1200" kern="1200" baseline="0" dirty="0" smtClean="0">
                <a:solidFill>
                  <a:schemeClr val="tx1"/>
                </a:solidFill>
                <a:latin typeface="+mn-lt"/>
                <a:ea typeface="+mn-ea"/>
                <a:cs typeface="+mn-cs"/>
              </a:rPr>
              <a:t> and </a:t>
            </a:r>
            <a:r>
              <a:rPr lang="en-IN" sz="1200" kern="1200" baseline="0" dirty="0" err="1" smtClean="0">
                <a:solidFill>
                  <a:schemeClr val="tx1"/>
                </a:solidFill>
                <a:latin typeface="+mn-lt"/>
                <a:ea typeface="+mn-ea"/>
                <a:cs typeface="+mn-cs"/>
              </a:rPr>
              <a:t>SqlDateTime</a:t>
            </a:r>
            <a:r>
              <a:rPr lang="en-IN" sz="1200" kern="1200" baseline="0" dirty="0" smtClean="0">
                <a:solidFill>
                  <a:schemeClr val="tx1"/>
                </a:solidFill>
                <a:latin typeface="+mn-lt"/>
                <a:ea typeface="+mn-ea"/>
                <a:cs typeface="+mn-cs"/>
              </a:rPr>
              <a:t>. You can use these types to work with SQL Server data types without needing to convert them into the standard .NET equivalents (such as </a:t>
            </a:r>
            <a:r>
              <a:rPr lang="en-IN" sz="1200" kern="1200" baseline="0" dirty="0" err="1" smtClean="0">
                <a:solidFill>
                  <a:schemeClr val="tx1"/>
                </a:solidFill>
                <a:latin typeface="+mn-lt"/>
                <a:ea typeface="+mn-ea"/>
                <a:cs typeface="+mn-cs"/>
              </a:rPr>
              <a:t>System.Decimal</a:t>
            </a:r>
            <a:r>
              <a:rPr lang="en-IN" sz="1200" kern="1200" baseline="0" dirty="0" smtClean="0">
                <a:solidFill>
                  <a:schemeClr val="tx1"/>
                </a:solidFill>
                <a:latin typeface="+mn-lt"/>
                <a:ea typeface="+mn-ea"/>
                <a:cs typeface="+mn-cs"/>
              </a:rPr>
              <a:t> and </a:t>
            </a:r>
            <a:r>
              <a:rPr lang="en-IN" sz="1200" kern="1200" baseline="0" dirty="0" err="1" smtClean="0">
                <a:solidFill>
                  <a:schemeClr val="tx1"/>
                </a:solidFill>
                <a:latin typeface="+mn-lt"/>
                <a:ea typeface="+mn-ea"/>
                <a:cs typeface="+mn-cs"/>
              </a:rPr>
              <a:t>System.DateTime</a:t>
            </a:r>
            <a:r>
              <a:rPr lang="en-IN" sz="1200" kern="1200" baseline="0" dirty="0" smtClean="0">
                <a:solidFill>
                  <a:schemeClr val="tx1"/>
                </a:solidFill>
                <a:latin typeface="+mn-lt"/>
                <a:ea typeface="+mn-ea"/>
                <a:cs typeface="+mn-cs"/>
              </a:rPr>
              <a:t>). These types aren’t required, but they do allow</a:t>
            </a:r>
          </a:p>
          <a:p>
            <a:r>
              <a:rPr lang="en-IN" sz="1200" kern="1200" baseline="0" dirty="0" smtClean="0">
                <a:solidFill>
                  <a:schemeClr val="tx1"/>
                </a:solidFill>
                <a:latin typeface="+mn-lt"/>
                <a:ea typeface="+mn-ea"/>
                <a:cs typeface="+mn-cs"/>
              </a:rPr>
              <a:t>you to avoid any potential rounding or conversion problems that could adversely affect data.</a:t>
            </a:r>
            <a:endParaRPr lang="en-IN"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4</a:t>
            </a:fld>
            <a:endParaRPr lang="en-I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41</a:t>
            </a:fld>
            <a:endParaRPr lang="en-I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5C3FDBE-42F7-4BC4-BA19-C77F8CC0BE85}" type="slidenum">
              <a:rPr lang="en-IN" smtClean="0"/>
              <a:pPr/>
              <a:t>42</a:t>
            </a:fld>
            <a:endParaRPr lang="en-I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5C3FDBE-42F7-4BC4-BA19-C77F8CC0BE85}" type="slidenum">
              <a:rPr lang="en-IN" smtClean="0"/>
              <a:pPr/>
              <a:t>43</a:t>
            </a:fld>
            <a:endParaRPr lang="en-I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Why Parameterized Command </a:t>
            </a:r>
          </a:p>
          <a:p>
            <a:r>
              <a:rPr lang="en-US" dirty="0" smtClean="0"/>
              <a:t>Users may accidentally enter characters that will affect your SQL statement.</a:t>
            </a:r>
          </a:p>
          <a:p>
            <a:endParaRPr lang="en-US" dirty="0" smtClean="0"/>
          </a:p>
          <a:p>
            <a:r>
              <a:rPr lang="en-US" dirty="0" smtClean="0"/>
              <a:t>Users might </a:t>
            </a:r>
            <a:r>
              <a:rPr lang="en-US" i="1" dirty="0" smtClean="0"/>
              <a:t>deliberately </a:t>
            </a:r>
            <a:r>
              <a:rPr lang="en-US" dirty="0" smtClean="0"/>
              <a:t>enter characters that will </a:t>
            </a:r>
            <a:r>
              <a:rPr lang="en-US" dirty="0" err="1" smtClean="0"/>
              <a:t>affct</a:t>
            </a:r>
            <a:r>
              <a:rPr lang="en-US" dirty="0" smtClean="0"/>
              <a:t> your SQL statement. ( SQL Injection)</a:t>
            </a:r>
            <a:br>
              <a:rPr lang="en-US" dirty="0" smtClean="0"/>
            </a:br>
            <a:r>
              <a:rPr lang="en-US" dirty="0" smtClean="0"/>
              <a:t/>
            </a:r>
            <a:br>
              <a:rPr lang="en-US" dirty="0" smtClean="0"/>
            </a:br>
            <a:endParaRPr lang="en-US" dirty="0" smtClean="0"/>
          </a:p>
          <a:p>
            <a:r>
              <a:rPr lang="en-US" dirty="0" smtClean="0"/>
              <a:t>A parameterized command is one that replaces hard-coded values with placeholders. </a:t>
            </a:r>
          </a:p>
          <a:p>
            <a:r>
              <a:rPr lang="en-US" dirty="0" smtClean="0"/>
              <a:t>The placeholders are then added separately.</a:t>
            </a:r>
          </a:p>
          <a:p>
            <a:r>
              <a:rPr lang="en-US" dirty="0" smtClean="0"/>
              <a:t>The SQL Statement </a:t>
            </a:r>
          </a:p>
          <a:p>
            <a:pPr lvl="1"/>
            <a:r>
              <a:rPr lang="en-US" dirty="0" smtClean="0"/>
              <a:t>SELECT * FROM Customers WHERE </a:t>
            </a:r>
            <a:r>
              <a:rPr lang="en-US" dirty="0" err="1" smtClean="0"/>
              <a:t>CustomerID</a:t>
            </a:r>
            <a:r>
              <a:rPr lang="en-US" dirty="0" smtClean="0"/>
              <a:t> = ‘ALFKI’ would become </a:t>
            </a:r>
          </a:p>
          <a:p>
            <a:pPr lvl="1"/>
            <a:r>
              <a:rPr lang="en-US" dirty="0" smtClean="0"/>
              <a:t>SELECT * FROM Customers WHERE </a:t>
            </a:r>
            <a:r>
              <a:rPr lang="en-US" dirty="0" err="1" smtClean="0"/>
              <a:t>CustomerID</a:t>
            </a:r>
            <a:r>
              <a:rPr lang="en-US" dirty="0" smtClean="0"/>
              <a:t> = @</a:t>
            </a:r>
            <a:r>
              <a:rPr lang="en-US" dirty="0" err="1" smtClean="0"/>
              <a:t>CustomerID</a:t>
            </a:r>
            <a:endParaRPr lang="en-IN"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44</a:t>
            </a:fld>
            <a:endParaRPr lang="en-I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Why Parameterized Command </a:t>
            </a:r>
          </a:p>
          <a:p>
            <a:r>
              <a:rPr lang="en-US" dirty="0" smtClean="0"/>
              <a:t>Users may accidentally enter characters that will affect your SQL statement.</a:t>
            </a:r>
          </a:p>
          <a:p>
            <a:endParaRPr lang="en-US" dirty="0" smtClean="0"/>
          </a:p>
          <a:p>
            <a:r>
              <a:rPr lang="en-US" dirty="0" smtClean="0"/>
              <a:t>Users might </a:t>
            </a:r>
            <a:r>
              <a:rPr lang="en-US" i="1" dirty="0" smtClean="0"/>
              <a:t>deliberately </a:t>
            </a:r>
            <a:r>
              <a:rPr lang="en-US" dirty="0" smtClean="0"/>
              <a:t>enter characters that will </a:t>
            </a:r>
            <a:r>
              <a:rPr lang="en-US" dirty="0" err="1" smtClean="0"/>
              <a:t>affct</a:t>
            </a:r>
            <a:r>
              <a:rPr lang="en-US" dirty="0" smtClean="0"/>
              <a:t> your SQL statement. ( SQL Injection)</a:t>
            </a:r>
            <a:br>
              <a:rPr lang="en-US" dirty="0" smtClean="0"/>
            </a:br>
            <a:r>
              <a:rPr lang="en-US" dirty="0" smtClean="0"/>
              <a:t/>
            </a:r>
            <a:br>
              <a:rPr lang="en-US" dirty="0" smtClean="0"/>
            </a:br>
            <a:endParaRPr lang="en-US" dirty="0" smtClean="0"/>
          </a:p>
          <a:p>
            <a:r>
              <a:rPr lang="en-US" dirty="0" smtClean="0"/>
              <a:t>A parameterized command is one that replaces hard-coded values with placeholders. </a:t>
            </a:r>
          </a:p>
          <a:p>
            <a:r>
              <a:rPr lang="en-US" dirty="0" smtClean="0"/>
              <a:t>The placeholders are then added separately.</a:t>
            </a:r>
          </a:p>
          <a:p>
            <a:r>
              <a:rPr lang="en-US" dirty="0" smtClean="0"/>
              <a:t>The SQL Statement </a:t>
            </a:r>
          </a:p>
          <a:p>
            <a:pPr lvl="1"/>
            <a:r>
              <a:rPr lang="en-US" dirty="0" smtClean="0"/>
              <a:t>SELECT * FROM Customers WHERE </a:t>
            </a:r>
            <a:r>
              <a:rPr lang="en-US" dirty="0" err="1" smtClean="0"/>
              <a:t>CustomerID</a:t>
            </a:r>
            <a:r>
              <a:rPr lang="en-US" dirty="0" smtClean="0"/>
              <a:t> = ‘ALFKI’ would become </a:t>
            </a:r>
          </a:p>
          <a:p>
            <a:pPr lvl="1"/>
            <a:r>
              <a:rPr lang="en-US" dirty="0" smtClean="0"/>
              <a:t>SELECT * FROM Customers WHERE </a:t>
            </a:r>
            <a:r>
              <a:rPr lang="en-US" dirty="0" err="1" smtClean="0"/>
              <a:t>CustomerID</a:t>
            </a:r>
            <a:r>
              <a:rPr lang="en-US" dirty="0" smtClean="0"/>
              <a:t> = @</a:t>
            </a:r>
            <a:r>
              <a:rPr lang="en-US" smtClean="0"/>
              <a:t>CustomerID</a:t>
            </a:r>
            <a:endParaRPr lang="en-IN"/>
          </a:p>
        </p:txBody>
      </p:sp>
      <p:sp>
        <p:nvSpPr>
          <p:cNvPr id="4" name="Slide Number Placeholder 3"/>
          <p:cNvSpPr>
            <a:spLocks noGrp="1"/>
          </p:cNvSpPr>
          <p:nvPr>
            <p:ph type="sldNum" sz="quarter" idx="10"/>
          </p:nvPr>
        </p:nvSpPr>
        <p:spPr/>
        <p:txBody>
          <a:bodyPr/>
          <a:lstStyle/>
          <a:p>
            <a:fld id="{F5C3FDBE-42F7-4BC4-BA19-C77F8CC0BE85}" type="slidenum">
              <a:rPr lang="en-IN" smtClean="0"/>
              <a:pPr/>
              <a:t>45</a:t>
            </a:fld>
            <a:endParaRPr lang="en-I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IN" sz="1200" kern="1200" baseline="0" dirty="0" smtClean="0">
                <a:solidFill>
                  <a:schemeClr val="tx1"/>
                </a:solidFill>
                <a:latin typeface="+mn-lt"/>
                <a:ea typeface="+mn-ea"/>
                <a:cs typeface="+mn-cs"/>
              </a:rPr>
              <a:t>When you use </a:t>
            </a:r>
            <a:r>
              <a:rPr lang="en-IN" sz="1200" i="1" kern="1200" baseline="0" dirty="0" smtClean="0">
                <a:solidFill>
                  <a:schemeClr val="tx1"/>
                </a:solidFill>
                <a:latin typeface="+mn-lt"/>
                <a:ea typeface="+mn-ea"/>
                <a:cs typeface="+mn-cs"/>
              </a:rPr>
              <a:t>disconnected data access, you use the </a:t>
            </a:r>
            <a:r>
              <a:rPr lang="en-IN" sz="1200" i="1" kern="1200" baseline="0" dirty="0" err="1" smtClean="0">
                <a:solidFill>
                  <a:schemeClr val="tx1"/>
                </a:solidFill>
                <a:latin typeface="+mn-lt"/>
                <a:ea typeface="+mn-ea"/>
                <a:cs typeface="+mn-cs"/>
              </a:rPr>
              <a:t>DataSet</a:t>
            </a:r>
            <a:r>
              <a:rPr lang="en-IN" sz="1200" i="1" kern="1200" baseline="0" dirty="0" smtClean="0">
                <a:solidFill>
                  <a:schemeClr val="tx1"/>
                </a:solidFill>
                <a:latin typeface="+mn-lt"/>
                <a:ea typeface="+mn-ea"/>
                <a:cs typeface="+mn-cs"/>
              </a:rPr>
              <a:t> to keep a copy of your data in memory. You connect </a:t>
            </a:r>
            <a:r>
              <a:rPr lang="en-IN" sz="1200" kern="1200" baseline="0" dirty="0" smtClean="0">
                <a:solidFill>
                  <a:schemeClr val="tx1"/>
                </a:solidFill>
                <a:latin typeface="+mn-lt"/>
                <a:ea typeface="+mn-ea"/>
                <a:cs typeface="+mn-cs"/>
              </a:rPr>
              <a:t>to the database just long enough to fetch your data and dump it into the </a:t>
            </a:r>
            <a:r>
              <a:rPr lang="en-IN" sz="1200" kern="1200" baseline="0" dirty="0" err="1" smtClean="0">
                <a:solidFill>
                  <a:schemeClr val="tx1"/>
                </a:solidFill>
                <a:latin typeface="+mn-lt"/>
                <a:ea typeface="+mn-ea"/>
                <a:cs typeface="+mn-cs"/>
              </a:rPr>
              <a:t>DataSet</a:t>
            </a:r>
            <a:r>
              <a:rPr lang="en-IN" sz="1200" kern="1200" baseline="0" dirty="0" smtClean="0">
                <a:solidFill>
                  <a:schemeClr val="tx1"/>
                </a:solidFill>
                <a:latin typeface="+mn-lt"/>
                <a:ea typeface="+mn-ea"/>
                <a:cs typeface="+mn-cs"/>
              </a:rPr>
              <a:t>, and then you disconnect immediately.</a:t>
            </a:r>
          </a:p>
          <a:p>
            <a:r>
              <a:rPr lang="en-IN" sz="1200" kern="1200" baseline="0" dirty="0" smtClean="0">
                <a:solidFill>
                  <a:schemeClr val="tx1"/>
                </a:solidFill>
                <a:latin typeface="+mn-lt"/>
                <a:ea typeface="+mn-ea"/>
                <a:cs typeface="+mn-cs"/>
              </a:rPr>
              <a:t>There are a variety of good reasons to use the </a:t>
            </a:r>
            <a:r>
              <a:rPr lang="en-IN" sz="1200" kern="1200" baseline="0" dirty="0" err="1" smtClean="0">
                <a:solidFill>
                  <a:schemeClr val="tx1"/>
                </a:solidFill>
                <a:latin typeface="+mn-lt"/>
                <a:ea typeface="+mn-ea"/>
                <a:cs typeface="+mn-cs"/>
              </a:rPr>
              <a:t>DataSet</a:t>
            </a:r>
            <a:r>
              <a:rPr lang="en-IN" sz="1200" kern="1200" baseline="0" dirty="0" smtClean="0">
                <a:solidFill>
                  <a:schemeClr val="tx1"/>
                </a:solidFill>
                <a:latin typeface="+mn-lt"/>
                <a:ea typeface="+mn-ea"/>
                <a:cs typeface="+mn-cs"/>
              </a:rPr>
              <a:t> to hold onto data in memory. Here are a few:</a:t>
            </a:r>
          </a:p>
          <a:p>
            <a:r>
              <a:rPr lang="en-IN" sz="1200" kern="1200" baseline="0" dirty="0" smtClean="0">
                <a:solidFill>
                  <a:schemeClr val="tx1"/>
                </a:solidFill>
                <a:latin typeface="+mn-lt"/>
                <a:ea typeface="+mn-ea"/>
                <a:cs typeface="+mn-cs"/>
              </a:rPr>
              <a:t>You need to do something time-consuming with the data. By dumping it into a </a:t>
            </a:r>
            <a:r>
              <a:rPr lang="en-IN" sz="1200" kern="1200" baseline="0" dirty="0" err="1" smtClean="0">
                <a:solidFill>
                  <a:schemeClr val="tx1"/>
                </a:solidFill>
                <a:latin typeface="+mn-lt"/>
                <a:ea typeface="+mn-ea"/>
                <a:cs typeface="+mn-cs"/>
              </a:rPr>
              <a:t>DataSet</a:t>
            </a:r>
            <a:r>
              <a:rPr lang="en-IN" sz="1200" kern="1200" baseline="0" dirty="0" smtClean="0">
                <a:solidFill>
                  <a:schemeClr val="tx1"/>
                </a:solidFill>
                <a:latin typeface="+mn-lt"/>
                <a:ea typeface="+mn-ea"/>
                <a:cs typeface="+mn-cs"/>
              </a:rPr>
              <a:t> first, you ensure that the database connection is kept open for as little time as possible.</a:t>
            </a:r>
          </a:p>
          <a:p>
            <a:r>
              <a:rPr lang="en-IN" sz="1200" kern="1200" baseline="0" dirty="0" smtClean="0">
                <a:solidFill>
                  <a:schemeClr val="tx1"/>
                </a:solidFill>
                <a:latin typeface="+mn-lt"/>
                <a:ea typeface="+mn-ea"/>
                <a:cs typeface="+mn-cs"/>
              </a:rPr>
              <a:t>You want to use ASP.NET data binding to fill a web control (such as a </a:t>
            </a:r>
            <a:r>
              <a:rPr lang="en-IN" sz="1200" kern="1200" baseline="0" dirty="0" err="1" smtClean="0">
                <a:solidFill>
                  <a:schemeClr val="tx1"/>
                </a:solidFill>
                <a:latin typeface="+mn-lt"/>
                <a:ea typeface="+mn-ea"/>
                <a:cs typeface="+mn-cs"/>
              </a:rPr>
              <a:t>GridView</a:t>
            </a:r>
            <a:r>
              <a:rPr lang="en-IN" sz="1200" kern="1200" baseline="0" dirty="0" smtClean="0">
                <a:solidFill>
                  <a:schemeClr val="tx1"/>
                </a:solidFill>
                <a:latin typeface="+mn-lt"/>
                <a:ea typeface="+mn-ea"/>
                <a:cs typeface="+mn-cs"/>
              </a:rPr>
              <a:t>) with your data. Although you can use the </a:t>
            </a:r>
            <a:r>
              <a:rPr lang="en-IN" sz="1200" kern="1200" baseline="0" dirty="0" err="1" smtClean="0">
                <a:solidFill>
                  <a:schemeClr val="tx1"/>
                </a:solidFill>
                <a:latin typeface="+mn-lt"/>
                <a:ea typeface="+mn-ea"/>
                <a:cs typeface="+mn-cs"/>
              </a:rPr>
              <a:t>DataReader</a:t>
            </a:r>
            <a:r>
              <a:rPr lang="en-IN" sz="1200" kern="1200" baseline="0" dirty="0" smtClean="0">
                <a:solidFill>
                  <a:schemeClr val="tx1"/>
                </a:solidFill>
                <a:latin typeface="+mn-lt"/>
                <a:ea typeface="+mn-ea"/>
                <a:cs typeface="+mn-cs"/>
              </a:rPr>
              <a:t>, it won’t work in all scenarios. The </a:t>
            </a:r>
            <a:r>
              <a:rPr lang="en-IN" sz="1200" kern="1200" baseline="0" dirty="0" err="1" smtClean="0">
                <a:solidFill>
                  <a:schemeClr val="tx1"/>
                </a:solidFill>
                <a:latin typeface="+mn-lt"/>
                <a:ea typeface="+mn-ea"/>
                <a:cs typeface="+mn-cs"/>
              </a:rPr>
              <a:t>DataSet</a:t>
            </a:r>
            <a:endParaRPr lang="en-IN" sz="1200" kern="1200" baseline="0" dirty="0" smtClean="0">
              <a:solidFill>
                <a:schemeClr val="tx1"/>
              </a:solidFill>
              <a:latin typeface="+mn-lt"/>
              <a:ea typeface="+mn-ea"/>
              <a:cs typeface="+mn-cs"/>
            </a:endParaRPr>
          </a:p>
          <a:p>
            <a:r>
              <a:rPr lang="en-IN" sz="1200" kern="1200" baseline="0" dirty="0" smtClean="0">
                <a:solidFill>
                  <a:schemeClr val="tx1"/>
                </a:solidFill>
                <a:latin typeface="+mn-lt"/>
                <a:ea typeface="+mn-ea"/>
                <a:cs typeface="+mn-cs"/>
              </a:rPr>
              <a:t>approach is more straightforward.</a:t>
            </a:r>
          </a:p>
          <a:p>
            <a:r>
              <a:rPr lang="en-IN" sz="1200" kern="1200" baseline="0" dirty="0" smtClean="0">
                <a:solidFill>
                  <a:schemeClr val="tx1"/>
                </a:solidFill>
                <a:latin typeface="+mn-lt"/>
                <a:ea typeface="+mn-ea"/>
                <a:cs typeface="+mn-cs"/>
              </a:rPr>
              <a:t>You want to navigate backward and forward through your data while you’re processing it. This isn’t possible with the </a:t>
            </a:r>
            <a:r>
              <a:rPr lang="en-IN" sz="1200" kern="1200" baseline="0" dirty="0" err="1" smtClean="0">
                <a:solidFill>
                  <a:schemeClr val="tx1"/>
                </a:solidFill>
                <a:latin typeface="+mn-lt"/>
                <a:ea typeface="+mn-ea"/>
                <a:cs typeface="+mn-cs"/>
              </a:rPr>
              <a:t>DataReader</a:t>
            </a:r>
            <a:r>
              <a:rPr lang="en-IN" sz="1200" kern="1200" baseline="0" dirty="0" smtClean="0">
                <a:solidFill>
                  <a:schemeClr val="tx1"/>
                </a:solidFill>
                <a:latin typeface="+mn-lt"/>
                <a:ea typeface="+mn-ea"/>
                <a:cs typeface="+mn-cs"/>
              </a:rPr>
              <a:t>, which goes in one direction only—forward.</a:t>
            </a:r>
          </a:p>
          <a:p>
            <a:r>
              <a:rPr lang="en-IN" sz="1200" kern="1200" baseline="0" dirty="0" smtClean="0">
                <a:solidFill>
                  <a:schemeClr val="tx1"/>
                </a:solidFill>
                <a:latin typeface="+mn-lt"/>
                <a:ea typeface="+mn-ea"/>
                <a:cs typeface="+mn-cs"/>
              </a:rPr>
              <a:t>You want to navigate from one table to another. Using the </a:t>
            </a:r>
            <a:r>
              <a:rPr lang="en-IN" sz="1200" kern="1200" baseline="0" dirty="0" err="1" smtClean="0">
                <a:solidFill>
                  <a:schemeClr val="tx1"/>
                </a:solidFill>
                <a:latin typeface="+mn-lt"/>
                <a:ea typeface="+mn-ea"/>
                <a:cs typeface="+mn-cs"/>
              </a:rPr>
              <a:t>DataSet</a:t>
            </a:r>
            <a:r>
              <a:rPr lang="en-IN" sz="1200" kern="1200" baseline="0" dirty="0" smtClean="0">
                <a:solidFill>
                  <a:schemeClr val="tx1"/>
                </a:solidFill>
                <a:latin typeface="+mn-lt"/>
                <a:ea typeface="+mn-ea"/>
                <a:cs typeface="+mn-cs"/>
              </a:rPr>
              <a:t>, you can store several tables of information. You can even define relationships that allow you to browse through them more efficiently.</a:t>
            </a:r>
          </a:p>
          <a:p>
            <a:r>
              <a:rPr lang="en-IN" sz="1200" kern="1200" baseline="0" dirty="0" smtClean="0">
                <a:solidFill>
                  <a:schemeClr val="tx1"/>
                </a:solidFill>
                <a:latin typeface="+mn-lt"/>
                <a:ea typeface="+mn-ea"/>
                <a:cs typeface="+mn-cs"/>
              </a:rPr>
              <a:t>You want to save the data to a file for later use. The </a:t>
            </a:r>
            <a:r>
              <a:rPr lang="en-IN" sz="1200" kern="1200" baseline="0" dirty="0" err="1" smtClean="0">
                <a:solidFill>
                  <a:schemeClr val="tx1"/>
                </a:solidFill>
                <a:latin typeface="+mn-lt"/>
                <a:ea typeface="+mn-ea"/>
                <a:cs typeface="+mn-cs"/>
              </a:rPr>
              <a:t>DataSet</a:t>
            </a:r>
            <a:r>
              <a:rPr lang="en-IN" sz="1200" kern="1200" baseline="0" dirty="0" smtClean="0">
                <a:solidFill>
                  <a:schemeClr val="tx1"/>
                </a:solidFill>
                <a:latin typeface="+mn-lt"/>
                <a:ea typeface="+mn-ea"/>
                <a:cs typeface="+mn-cs"/>
              </a:rPr>
              <a:t> includes two methods— </a:t>
            </a:r>
            <a:r>
              <a:rPr lang="en-IN" sz="1200" kern="1200" baseline="0" dirty="0" err="1" smtClean="0">
                <a:solidFill>
                  <a:schemeClr val="tx1"/>
                </a:solidFill>
                <a:latin typeface="+mn-lt"/>
                <a:ea typeface="+mn-ea"/>
                <a:cs typeface="+mn-cs"/>
              </a:rPr>
              <a:t>WriteXml</a:t>
            </a:r>
            <a:r>
              <a:rPr lang="en-IN" sz="1200" kern="1200" baseline="0" dirty="0" smtClean="0">
                <a:solidFill>
                  <a:schemeClr val="tx1"/>
                </a:solidFill>
                <a:latin typeface="+mn-lt"/>
                <a:ea typeface="+mn-ea"/>
                <a:cs typeface="+mn-cs"/>
              </a:rPr>
              <a:t>() and </a:t>
            </a:r>
            <a:r>
              <a:rPr lang="en-IN" sz="1200" kern="1200" baseline="0" dirty="0" err="1" smtClean="0">
                <a:solidFill>
                  <a:schemeClr val="tx1"/>
                </a:solidFill>
                <a:latin typeface="+mn-lt"/>
                <a:ea typeface="+mn-ea"/>
                <a:cs typeface="+mn-cs"/>
              </a:rPr>
              <a:t>ReadXml</a:t>
            </a:r>
            <a:r>
              <a:rPr lang="en-IN" sz="1200" kern="1200" baseline="0" dirty="0" smtClean="0">
                <a:solidFill>
                  <a:schemeClr val="tx1"/>
                </a:solidFill>
                <a:latin typeface="+mn-lt"/>
                <a:ea typeface="+mn-ea"/>
                <a:cs typeface="+mn-cs"/>
              </a:rPr>
              <a:t>()—that allow you to dump the content to a file and convert it</a:t>
            </a:r>
          </a:p>
          <a:p>
            <a:r>
              <a:rPr lang="en-IN" sz="1200" kern="1200" baseline="0" dirty="0" smtClean="0">
                <a:solidFill>
                  <a:schemeClr val="tx1"/>
                </a:solidFill>
                <a:latin typeface="+mn-lt"/>
                <a:ea typeface="+mn-ea"/>
                <a:cs typeface="+mn-cs"/>
              </a:rPr>
              <a:t>back to a live database object later.</a:t>
            </a:r>
          </a:p>
          <a:p>
            <a:r>
              <a:rPr lang="en-IN" sz="1200" kern="1200" baseline="0" dirty="0" smtClean="0">
                <a:solidFill>
                  <a:schemeClr val="tx1"/>
                </a:solidFill>
                <a:latin typeface="+mn-lt"/>
                <a:ea typeface="+mn-ea"/>
                <a:cs typeface="+mn-cs"/>
              </a:rPr>
              <a:t>You need a convenient package to send data from one component to another. For example, in Chapter 22 you’ll learn to build a database component that provides its data</a:t>
            </a:r>
          </a:p>
          <a:p>
            <a:r>
              <a:rPr lang="en-IN" sz="1200" kern="1200" baseline="0" dirty="0" smtClean="0">
                <a:solidFill>
                  <a:schemeClr val="tx1"/>
                </a:solidFill>
                <a:latin typeface="+mn-lt"/>
                <a:ea typeface="+mn-ea"/>
                <a:cs typeface="+mn-cs"/>
              </a:rPr>
              <a:t>to a web page by using the </a:t>
            </a:r>
            <a:r>
              <a:rPr lang="en-IN" sz="1200" kern="1200" baseline="0" dirty="0" err="1" smtClean="0">
                <a:solidFill>
                  <a:schemeClr val="tx1"/>
                </a:solidFill>
                <a:latin typeface="+mn-lt"/>
                <a:ea typeface="+mn-ea"/>
                <a:cs typeface="+mn-cs"/>
              </a:rPr>
              <a:t>DataSet</a:t>
            </a:r>
            <a:r>
              <a:rPr lang="en-IN" sz="1200" kern="1200" baseline="0" dirty="0" smtClean="0">
                <a:solidFill>
                  <a:schemeClr val="tx1"/>
                </a:solidFill>
                <a:latin typeface="+mn-lt"/>
                <a:ea typeface="+mn-ea"/>
                <a:cs typeface="+mn-cs"/>
              </a:rPr>
              <a:t>. A </a:t>
            </a:r>
            <a:r>
              <a:rPr lang="en-IN" sz="1200" kern="1200" baseline="0" dirty="0" err="1" smtClean="0">
                <a:solidFill>
                  <a:schemeClr val="tx1"/>
                </a:solidFill>
                <a:latin typeface="+mn-lt"/>
                <a:ea typeface="+mn-ea"/>
                <a:cs typeface="+mn-cs"/>
              </a:rPr>
              <a:t>DataReader</a:t>
            </a:r>
            <a:r>
              <a:rPr lang="en-IN" sz="1200" kern="1200" baseline="0" dirty="0" smtClean="0">
                <a:solidFill>
                  <a:schemeClr val="tx1"/>
                </a:solidFill>
                <a:latin typeface="+mn-lt"/>
                <a:ea typeface="+mn-ea"/>
                <a:cs typeface="+mn-cs"/>
              </a:rPr>
              <a:t> wouldn’t work in this scenario, because the database component would need to leave the database connection open, which is a dangerous design.</a:t>
            </a:r>
          </a:p>
          <a:p>
            <a:r>
              <a:rPr lang="en-IN" sz="1200" kern="1200" baseline="0" dirty="0" smtClean="0">
                <a:solidFill>
                  <a:schemeClr val="tx1"/>
                </a:solidFill>
                <a:latin typeface="+mn-lt"/>
                <a:ea typeface="+mn-ea"/>
                <a:cs typeface="+mn-cs"/>
              </a:rPr>
              <a:t>You want to store some data so it can be used for future requests. Chapter 23 demonstrates how you can use caching with the </a:t>
            </a:r>
            <a:r>
              <a:rPr lang="en-IN" sz="1200" kern="1200" baseline="0" dirty="0" err="1" smtClean="0">
                <a:solidFill>
                  <a:schemeClr val="tx1"/>
                </a:solidFill>
                <a:latin typeface="+mn-lt"/>
                <a:ea typeface="+mn-ea"/>
                <a:cs typeface="+mn-cs"/>
              </a:rPr>
              <a:t>DataSet</a:t>
            </a:r>
            <a:r>
              <a:rPr lang="en-IN" sz="1200" kern="1200" baseline="0" dirty="0" smtClean="0">
                <a:solidFill>
                  <a:schemeClr val="tx1"/>
                </a:solidFill>
                <a:latin typeface="+mn-lt"/>
                <a:ea typeface="+mn-ea"/>
                <a:cs typeface="+mn-cs"/>
              </a:rPr>
              <a:t> to achieve this result.</a:t>
            </a:r>
            <a:endParaRPr lang="en-IN"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46</a:t>
            </a:fld>
            <a:endParaRPr lang="en-I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5C3FDBE-42F7-4BC4-BA19-C77F8CC0BE85}" type="slidenum">
              <a:rPr lang="en-IN" smtClean="0"/>
              <a:pPr/>
              <a:t>47</a:t>
            </a:fld>
            <a:endParaRPr lang="en-I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kern="1200" baseline="0" dirty="0" smtClean="0">
                <a:solidFill>
                  <a:schemeClr val="tx1"/>
                </a:solidFill>
                <a:latin typeface="+mn-lt"/>
                <a:ea typeface="+mn-ea"/>
                <a:cs typeface="+mn-cs"/>
              </a:rPr>
              <a:t>However, ADO.NET’s disconnected update feature makes far more sense in a desktop application than in a</a:t>
            </a:r>
          </a:p>
          <a:p>
            <a:r>
              <a:rPr lang="en-IN" sz="1200" kern="1200" baseline="0" dirty="0" smtClean="0">
                <a:solidFill>
                  <a:schemeClr val="tx1"/>
                </a:solidFill>
                <a:latin typeface="+mn-lt"/>
                <a:ea typeface="+mn-ea"/>
                <a:cs typeface="+mn-cs"/>
              </a:rPr>
              <a:t>web application. Desktop applications run for a long time, so they can efficiently store a batch of changes</a:t>
            </a:r>
          </a:p>
          <a:p>
            <a:r>
              <a:rPr lang="en-IN" sz="1200" kern="1200" baseline="0" dirty="0" smtClean="0">
                <a:solidFill>
                  <a:schemeClr val="tx1"/>
                </a:solidFill>
                <a:latin typeface="+mn-lt"/>
                <a:ea typeface="+mn-ea"/>
                <a:cs typeface="+mn-cs"/>
              </a:rPr>
              <a:t>and perform them all at once. But in a web application, you need to commit your changes the moment they</a:t>
            </a:r>
          </a:p>
          <a:p>
            <a:r>
              <a:rPr lang="en-IN" sz="1200" kern="1200" baseline="0" dirty="0" smtClean="0">
                <a:solidFill>
                  <a:schemeClr val="tx1"/>
                </a:solidFill>
                <a:latin typeface="+mn-lt"/>
                <a:ea typeface="+mn-ea"/>
                <a:cs typeface="+mn-cs"/>
              </a:rPr>
              <a:t>happen. Furthermore, the point at which you retrieve the data (when a page is first requested) and the point</a:t>
            </a:r>
          </a:p>
          <a:p>
            <a:r>
              <a:rPr lang="en-IN" sz="1200" kern="1200" baseline="0" dirty="0" smtClean="0">
                <a:solidFill>
                  <a:schemeClr val="tx1"/>
                </a:solidFill>
                <a:latin typeface="+mn-lt"/>
                <a:ea typeface="+mn-ea"/>
                <a:cs typeface="+mn-cs"/>
              </a:rPr>
              <a:t>at which it’s changed (during a </a:t>
            </a:r>
            <a:r>
              <a:rPr lang="en-IN" sz="1200" kern="1200" baseline="0" dirty="0" err="1" smtClean="0">
                <a:solidFill>
                  <a:schemeClr val="tx1"/>
                </a:solidFill>
                <a:latin typeface="+mn-lt"/>
                <a:ea typeface="+mn-ea"/>
                <a:cs typeface="+mn-cs"/>
              </a:rPr>
              <a:t>postback</a:t>
            </a:r>
            <a:r>
              <a:rPr lang="en-IN" sz="1200" kern="1200" baseline="0" dirty="0" smtClean="0">
                <a:solidFill>
                  <a:schemeClr val="tx1"/>
                </a:solidFill>
                <a:latin typeface="+mn-lt"/>
                <a:ea typeface="+mn-ea"/>
                <a:cs typeface="+mn-cs"/>
              </a:rPr>
              <a:t>) are different, which makes it very difficult to use the same </a:t>
            </a:r>
            <a:r>
              <a:rPr lang="en-IN" sz="1200" kern="1200" baseline="0" dirty="0" err="1" smtClean="0">
                <a:solidFill>
                  <a:schemeClr val="tx1"/>
                </a:solidFill>
                <a:latin typeface="+mn-lt"/>
                <a:ea typeface="+mn-ea"/>
                <a:cs typeface="+mn-cs"/>
              </a:rPr>
              <a:t>DataSet</a:t>
            </a:r>
            <a:endParaRPr lang="en-IN" sz="1200" kern="1200" baseline="0" dirty="0" smtClean="0">
              <a:solidFill>
                <a:schemeClr val="tx1"/>
              </a:solidFill>
              <a:latin typeface="+mn-lt"/>
              <a:ea typeface="+mn-ea"/>
              <a:cs typeface="+mn-cs"/>
            </a:endParaRPr>
          </a:p>
          <a:p>
            <a:r>
              <a:rPr lang="en-IN" sz="1200" kern="1200" baseline="0" dirty="0" smtClean="0">
                <a:solidFill>
                  <a:schemeClr val="tx1"/>
                </a:solidFill>
                <a:latin typeface="+mn-lt"/>
                <a:ea typeface="+mn-ea"/>
                <a:cs typeface="+mn-cs"/>
              </a:rPr>
              <a:t>object, and maintain the change-tracking information for the whole process.</a:t>
            </a:r>
          </a:p>
          <a:p>
            <a:r>
              <a:rPr lang="en-IN" sz="1200" kern="1200" baseline="0" dirty="0" smtClean="0">
                <a:solidFill>
                  <a:schemeClr val="tx1"/>
                </a:solidFill>
                <a:latin typeface="+mn-lt"/>
                <a:ea typeface="+mn-ea"/>
                <a:cs typeface="+mn-cs"/>
              </a:rPr>
              <a:t>For these reasons, ASP.NET web applications often use the </a:t>
            </a:r>
            <a:r>
              <a:rPr lang="en-IN" sz="1200" kern="1200" baseline="0" dirty="0" err="1" smtClean="0">
                <a:solidFill>
                  <a:schemeClr val="tx1"/>
                </a:solidFill>
                <a:latin typeface="+mn-lt"/>
                <a:ea typeface="+mn-ea"/>
                <a:cs typeface="+mn-cs"/>
              </a:rPr>
              <a:t>DataSet</a:t>
            </a:r>
            <a:r>
              <a:rPr lang="en-IN" sz="1200" kern="1200" baseline="0" dirty="0" smtClean="0">
                <a:solidFill>
                  <a:schemeClr val="tx1"/>
                </a:solidFill>
                <a:latin typeface="+mn-lt"/>
                <a:ea typeface="+mn-ea"/>
                <a:cs typeface="+mn-cs"/>
              </a:rPr>
              <a:t> to store data but rarely use it to</a:t>
            </a:r>
          </a:p>
          <a:p>
            <a:r>
              <a:rPr lang="en-IN" sz="1200" kern="1200" baseline="0" dirty="0" smtClean="0">
                <a:solidFill>
                  <a:schemeClr val="tx1"/>
                </a:solidFill>
                <a:latin typeface="+mn-lt"/>
                <a:ea typeface="+mn-ea"/>
                <a:cs typeface="+mn-cs"/>
              </a:rPr>
              <a:t>make updates. Instead, they use direct commands to commit changes.</a:t>
            </a:r>
            <a:endParaRPr lang="en-IN"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48</a:t>
            </a:fld>
            <a:endParaRPr lang="en-I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smtClean="0">
                <a:solidFill>
                  <a:schemeClr val="tx1"/>
                </a:solidFill>
                <a:latin typeface="+mn-lt"/>
                <a:ea typeface="+mn-ea"/>
                <a:cs typeface="+mn-cs"/>
              </a:rPr>
              <a:t>DefaultView</a:t>
            </a:r>
            <a:r>
              <a:rPr lang="en-US" sz="1200" b="0" i="0" kern="1200" dirty="0" smtClean="0">
                <a:solidFill>
                  <a:schemeClr val="tx1"/>
                </a:solidFill>
                <a:latin typeface="+mn-lt"/>
                <a:ea typeface="+mn-ea"/>
                <a:cs typeface="+mn-cs"/>
              </a:rPr>
              <a:t> Property is the </a:t>
            </a:r>
            <a:r>
              <a:rPr lang="en-US" sz="1200" b="1" i="0" kern="1200" dirty="0" err="1" smtClean="0">
                <a:solidFill>
                  <a:schemeClr val="tx1"/>
                </a:solidFill>
                <a:latin typeface="+mn-lt"/>
                <a:ea typeface="+mn-ea"/>
                <a:cs typeface="+mn-cs"/>
              </a:rPr>
              <a:t>DataView</a:t>
            </a:r>
            <a:r>
              <a:rPr lang="en-US" sz="1200" b="0" i="0" kern="1200" dirty="0" smtClean="0">
                <a:solidFill>
                  <a:schemeClr val="tx1"/>
                </a:solidFill>
                <a:latin typeface="+mn-lt"/>
                <a:ea typeface="+mn-ea"/>
                <a:cs typeface="+mn-cs"/>
              </a:rPr>
              <a:t> associated with a </a:t>
            </a:r>
            <a:r>
              <a:rPr lang="en-US" sz="1200" b="1" i="0" kern="1200" dirty="0" err="1" smtClean="0">
                <a:solidFill>
                  <a:schemeClr val="tx1"/>
                </a:solidFill>
                <a:latin typeface="+mn-lt"/>
                <a:ea typeface="+mn-ea"/>
                <a:cs typeface="+mn-cs"/>
              </a:rPr>
              <a:t>DataTable</a:t>
            </a:r>
            <a:r>
              <a:rPr lang="en-US" sz="1200" b="0" i="0" kern="1200" dirty="0" smtClean="0">
                <a:solidFill>
                  <a:schemeClr val="tx1"/>
                </a:solidFill>
                <a:latin typeface="+mn-lt"/>
                <a:ea typeface="+mn-ea"/>
                <a:cs typeface="+mn-cs"/>
              </a:rPr>
              <a:t>, it can be used to sort, filter, and search a </a:t>
            </a:r>
            <a:r>
              <a:rPr lang="en-US" sz="1200" b="1" i="0" kern="1200" dirty="0" err="1" smtClean="0">
                <a:solidFill>
                  <a:schemeClr val="tx1"/>
                </a:solidFill>
                <a:latin typeface="+mn-lt"/>
                <a:ea typeface="+mn-ea"/>
                <a:cs typeface="+mn-cs"/>
              </a:rPr>
              <a:t>DataTable</a:t>
            </a:r>
            <a:r>
              <a:rPr lang="en-US" sz="1200" b="0" i="0" kern="120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49</a:t>
            </a:fld>
            <a:endParaRPr lang="en-I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IN" sz="1600" b="1" u="sng" dirty="0" smtClean="0"/>
              <a:t>Connection</a:t>
            </a:r>
            <a:r>
              <a:rPr lang="en-IN" sz="1600" b="1" dirty="0" smtClean="0"/>
              <a:t> : </a:t>
            </a:r>
            <a:r>
              <a:rPr lang="en-IN" sz="1600" dirty="0" smtClean="0"/>
              <a:t>All communication with the external data source occurs through a Connection object.</a:t>
            </a:r>
          </a:p>
          <a:p>
            <a:r>
              <a:rPr lang="en-IN" sz="1600" b="1" u="sng" dirty="0" smtClean="0"/>
              <a:t>Command</a:t>
            </a:r>
            <a:r>
              <a:rPr lang="en-IN" sz="1600" b="1" dirty="0" smtClean="0"/>
              <a:t> : </a:t>
            </a:r>
            <a:r>
              <a:rPr lang="en-IN" sz="1600" dirty="0" smtClean="0"/>
              <a:t>SQL queries and data management statements get wrapped in a Command object before being sent to the data source.</a:t>
            </a:r>
          </a:p>
          <a:p>
            <a:pPr lvl="1"/>
            <a:r>
              <a:rPr lang="en-IN" sz="1600" dirty="0" smtClean="0"/>
              <a:t>By default </a:t>
            </a:r>
            <a:r>
              <a:rPr lang="en-IN" sz="1600" dirty="0" err="1" smtClean="0"/>
              <a:t>DataAdapter</a:t>
            </a:r>
            <a:r>
              <a:rPr lang="en-IN" sz="1600" dirty="0" smtClean="0"/>
              <a:t> contains only the select command and it </a:t>
            </a:r>
            <a:r>
              <a:rPr lang="en-IN" sz="1600" dirty="0" err="1" smtClean="0"/>
              <a:t>doesn’tcontain</a:t>
            </a:r>
            <a:r>
              <a:rPr lang="en-IN" sz="1600" dirty="0" smtClean="0"/>
              <a:t> insert, update and delete commands.</a:t>
            </a:r>
          </a:p>
          <a:p>
            <a:pPr lvl="1"/>
            <a:r>
              <a:rPr lang="en-IN" sz="1600" dirty="0" smtClean="0"/>
              <a:t>To create insert, update and delete commands for the </a:t>
            </a:r>
            <a:r>
              <a:rPr lang="en-IN" sz="1600" dirty="0" err="1" smtClean="0"/>
              <a:t>dataadapter</a:t>
            </a:r>
            <a:r>
              <a:rPr lang="en-IN" sz="1600" dirty="0" smtClean="0"/>
              <a:t>, command builder is </a:t>
            </a:r>
            <a:r>
              <a:rPr lang="en-IN" sz="1600" dirty="0" err="1" smtClean="0"/>
              <a:t>used.It</a:t>
            </a:r>
            <a:r>
              <a:rPr lang="en-IN" sz="1600" dirty="0" smtClean="0"/>
              <a:t> is used only to create these commands for the </a:t>
            </a:r>
            <a:r>
              <a:rPr lang="en-IN" sz="1600" dirty="0" err="1" smtClean="0"/>
              <a:t>dataadapter</a:t>
            </a:r>
            <a:r>
              <a:rPr lang="en-IN" sz="1600" dirty="0" smtClean="0"/>
              <a:t> and has no other purpose. Commands can include optional Parameter instances that allows to call stored procedures or create queries.</a:t>
            </a:r>
          </a:p>
          <a:p>
            <a:r>
              <a:rPr lang="en-IN" sz="1600" b="1" u="sng" dirty="0" err="1" smtClean="0"/>
              <a:t>DataAdapter</a:t>
            </a:r>
            <a:r>
              <a:rPr lang="en-IN" sz="1600" b="1" dirty="0" smtClean="0"/>
              <a:t> : </a:t>
            </a:r>
            <a:r>
              <a:rPr lang="en-IN" sz="1600" dirty="0" err="1" smtClean="0"/>
              <a:t>DataAdapter</a:t>
            </a:r>
            <a:r>
              <a:rPr lang="en-IN" sz="1600" dirty="0" smtClean="0"/>
              <a:t> is used to transfer the data between database and dataset.</a:t>
            </a:r>
          </a:p>
          <a:p>
            <a:pPr lvl="1"/>
            <a:r>
              <a:rPr lang="en-IN" sz="1600" dirty="0" smtClean="0"/>
              <a:t>The </a:t>
            </a:r>
            <a:r>
              <a:rPr lang="en-IN" sz="1600" dirty="0" err="1" smtClean="0"/>
              <a:t>DataAdapter</a:t>
            </a:r>
            <a:r>
              <a:rPr lang="en-IN" sz="1600" dirty="0" smtClean="0"/>
              <a:t> object uses standard query definitions for interacting with a database.</a:t>
            </a:r>
          </a:p>
          <a:p>
            <a:pPr lvl="1"/>
            <a:r>
              <a:rPr lang="en-IN" sz="1600" dirty="0" smtClean="0"/>
              <a:t>It has</a:t>
            </a:r>
            <a:r>
              <a:rPr lang="en-IN" sz="1600" b="1" dirty="0" smtClean="0"/>
              <a:t> </a:t>
            </a:r>
            <a:r>
              <a:rPr lang="en-IN" sz="1600" dirty="0" smtClean="0"/>
              <a:t>commands like select, insert, update and delete.</a:t>
            </a:r>
          </a:p>
          <a:p>
            <a:pPr lvl="1"/>
            <a:r>
              <a:rPr lang="en-IN" sz="1600" b="1" i="1" dirty="0" smtClean="0"/>
              <a:t>Select </a:t>
            </a:r>
            <a:r>
              <a:rPr lang="en-IN" sz="1600" dirty="0" smtClean="0"/>
              <a:t>command is used to retrieve data from database and </a:t>
            </a:r>
            <a:r>
              <a:rPr lang="en-IN" sz="1600" b="1" i="1" dirty="0" smtClean="0"/>
              <a:t>insert, update and delete </a:t>
            </a:r>
            <a:r>
              <a:rPr lang="en-IN" sz="1600" dirty="0" smtClean="0"/>
              <a:t>commands are used to send changes to the data in dataset to database. It needs a connection to transfer the data.</a:t>
            </a:r>
          </a:p>
          <a:p>
            <a:r>
              <a:rPr lang="en-IN" sz="1600" b="1" dirty="0" smtClean="0"/>
              <a:t>Dataset</a:t>
            </a:r>
            <a:r>
              <a:rPr lang="en-IN" sz="1600" dirty="0" smtClean="0"/>
              <a:t> : Dataset is used to store the data retrieved from database by </a:t>
            </a:r>
            <a:r>
              <a:rPr lang="en-IN" sz="1600" dirty="0" err="1" smtClean="0"/>
              <a:t>DataAdapter</a:t>
            </a:r>
            <a:r>
              <a:rPr lang="en-IN" sz="1600" dirty="0" smtClean="0"/>
              <a:t> and make it</a:t>
            </a:r>
            <a:r>
              <a:rPr lang="en-IN" sz="1600" b="1" dirty="0" smtClean="0"/>
              <a:t> </a:t>
            </a:r>
            <a:r>
              <a:rPr lang="en-IN" sz="1600" dirty="0" smtClean="0"/>
              <a:t>available for </a:t>
            </a:r>
            <a:r>
              <a:rPr lang="en-IN" sz="1600" dirty="0" err="1" smtClean="0"/>
              <a:t>.net</a:t>
            </a:r>
            <a:r>
              <a:rPr lang="en-IN" sz="1600" dirty="0" smtClean="0"/>
              <a:t> application.</a:t>
            </a:r>
          </a:p>
          <a:p>
            <a:pPr lvl="1"/>
            <a:r>
              <a:rPr lang="en-IN" sz="1600" dirty="0" smtClean="0"/>
              <a:t>To fill data in to </a:t>
            </a:r>
            <a:r>
              <a:rPr lang="en-IN" sz="1600" dirty="0" err="1" smtClean="0"/>
              <a:t>DataSet</a:t>
            </a:r>
            <a:r>
              <a:rPr lang="en-IN" sz="1600" dirty="0" smtClean="0"/>
              <a:t> </a:t>
            </a:r>
            <a:r>
              <a:rPr lang="en-IN" sz="1600" b="1" dirty="0" smtClean="0"/>
              <a:t>fill()</a:t>
            </a:r>
            <a:r>
              <a:rPr lang="en-IN" sz="1600" dirty="0" smtClean="0"/>
              <a:t> method of </a:t>
            </a:r>
            <a:r>
              <a:rPr lang="en-IN" sz="1600" dirty="0" err="1" smtClean="0"/>
              <a:t>DataAdapter</a:t>
            </a:r>
            <a:r>
              <a:rPr lang="en-IN" sz="1600" dirty="0" smtClean="0"/>
              <a:t> is used.</a:t>
            </a:r>
          </a:p>
          <a:p>
            <a:pPr lvl="1"/>
            <a:r>
              <a:rPr lang="en-IN" sz="1600" dirty="0" smtClean="0"/>
              <a:t>When fill method was called, </a:t>
            </a:r>
            <a:r>
              <a:rPr lang="en-IN" sz="1600" dirty="0" err="1" smtClean="0"/>
              <a:t>DataAdapter</a:t>
            </a:r>
            <a:r>
              <a:rPr lang="en-IN" sz="1600" dirty="0" smtClean="0"/>
              <a:t> will open a connection to database, executes select command, stores the data retrieved by select command into </a:t>
            </a:r>
            <a:r>
              <a:rPr lang="en-IN" sz="1600" dirty="0" err="1" smtClean="0"/>
              <a:t>DataSet</a:t>
            </a:r>
            <a:r>
              <a:rPr lang="en-IN" sz="1600" dirty="0" smtClean="0"/>
              <a:t> and immediately closes the connection.</a:t>
            </a:r>
          </a:p>
          <a:p>
            <a:pPr lvl="1"/>
            <a:r>
              <a:rPr lang="en-IN" sz="1600" dirty="0" smtClean="0"/>
              <a:t>As connection to database was closed, any changes to the data in </a:t>
            </a:r>
            <a:r>
              <a:rPr lang="en-IN" sz="1600" dirty="0" err="1" smtClean="0"/>
              <a:t>DataSet</a:t>
            </a:r>
            <a:r>
              <a:rPr lang="en-IN" sz="1600" dirty="0" smtClean="0"/>
              <a:t> will not be directly sent to the database and will be made only in the </a:t>
            </a:r>
            <a:r>
              <a:rPr lang="en-IN" sz="1600" dirty="0" err="1" smtClean="0"/>
              <a:t>DataSet</a:t>
            </a:r>
            <a:r>
              <a:rPr lang="en-IN" sz="1600" dirty="0" smtClean="0"/>
              <a:t>.</a:t>
            </a:r>
          </a:p>
          <a:p>
            <a:pPr lvl="1"/>
            <a:r>
              <a:rPr lang="en-IN" sz="1600" dirty="0" smtClean="0"/>
              <a:t>To send changes made to data in dataset to the database, </a:t>
            </a:r>
            <a:r>
              <a:rPr lang="en-IN" sz="1600" b="1" dirty="0" smtClean="0"/>
              <a:t>Update()</a:t>
            </a:r>
            <a:r>
              <a:rPr lang="en-IN" sz="1600" dirty="0" smtClean="0"/>
              <a:t> method of the </a:t>
            </a:r>
            <a:r>
              <a:rPr lang="en-IN" sz="1600" dirty="0" err="1" smtClean="0"/>
              <a:t>dataadapter</a:t>
            </a:r>
            <a:r>
              <a:rPr lang="en-IN" sz="1600" dirty="0" smtClean="0"/>
              <a:t> is used.</a:t>
            </a:r>
          </a:p>
          <a:p>
            <a:pPr lvl="1"/>
            <a:r>
              <a:rPr lang="en-IN" sz="1600" dirty="0" smtClean="0"/>
              <a:t>When Update method was called, </a:t>
            </a:r>
            <a:r>
              <a:rPr lang="en-IN" sz="1600" dirty="0" err="1" smtClean="0"/>
              <a:t>DataAdapter</a:t>
            </a:r>
            <a:r>
              <a:rPr lang="en-IN" sz="1600" dirty="0" smtClean="0"/>
              <a:t> will again open the connection to database, executes insert, update and delete commands to send changes in </a:t>
            </a:r>
            <a:r>
              <a:rPr lang="en-IN" sz="1600" dirty="0" err="1" smtClean="0"/>
              <a:t>DataSet</a:t>
            </a:r>
            <a:r>
              <a:rPr lang="en-IN" sz="1600" dirty="0" smtClean="0"/>
              <a:t> to database and immediately closes the connection.</a:t>
            </a:r>
          </a:p>
          <a:p>
            <a:r>
              <a:rPr lang="en-IN" sz="1600" dirty="0" smtClean="0"/>
              <a:t>A </a:t>
            </a:r>
            <a:r>
              <a:rPr lang="en-IN" sz="1600" dirty="0" err="1" smtClean="0"/>
              <a:t>DataSet</a:t>
            </a:r>
            <a:r>
              <a:rPr lang="en-IN" sz="1600" dirty="0" smtClean="0"/>
              <a:t> can contain data in multiple tables.</a:t>
            </a:r>
          </a:p>
          <a:p>
            <a:r>
              <a:rPr lang="en-IN" sz="1600" b="1" u="sng" dirty="0" err="1" smtClean="0"/>
              <a:t>DataTable</a:t>
            </a:r>
            <a:r>
              <a:rPr lang="en-IN" sz="1600" b="1" dirty="0" smtClean="0"/>
              <a:t> :</a:t>
            </a:r>
            <a:r>
              <a:rPr lang="en-IN" sz="1600" dirty="0" smtClean="0"/>
              <a:t> </a:t>
            </a:r>
            <a:r>
              <a:rPr lang="en-IN" sz="1600" dirty="0" err="1" smtClean="0"/>
              <a:t>DataTable</a:t>
            </a:r>
            <a:r>
              <a:rPr lang="en-IN" sz="1600" dirty="0" smtClean="0"/>
              <a:t> manages all the actual data values. Each </a:t>
            </a:r>
            <a:r>
              <a:rPr lang="en-IN" sz="1600" dirty="0" err="1" smtClean="0"/>
              <a:t>DataTable</a:t>
            </a:r>
            <a:r>
              <a:rPr lang="en-IN" sz="1600" dirty="0" smtClean="0"/>
              <a:t> contains zero or more rows of data, with the individual data values of each row identified by the table’s column definitions.</a:t>
            </a:r>
          </a:p>
          <a:p>
            <a:r>
              <a:rPr lang="en-IN" sz="1600" b="1" u="sng" dirty="0" err="1" smtClean="0"/>
              <a:t>DataColumn</a:t>
            </a:r>
            <a:r>
              <a:rPr lang="en-IN" sz="1600" dirty="0" smtClean="0"/>
              <a:t> : Each table defines </a:t>
            </a:r>
            <a:r>
              <a:rPr lang="en-IN" sz="1600" dirty="0" err="1" smtClean="0"/>
              <a:t>DataColumn</a:t>
            </a:r>
            <a:r>
              <a:rPr lang="en-IN" sz="1600" dirty="0" smtClean="0"/>
              <a:t> items, each representing the individual data values that appear in the table’s records. </a:t>
            </a:r>
            <a:r>
              <a:rPr lang="en-IN" sz="1600" dirty="0" err="1" smtClean="0"/>
              <a:t>DataColumn</a:t>
            </a:r>
            <a:r>
              <a:rPr lang="en-IN" sz="1600" dirty="0" smtClean="0"/>
              <a:t> definitions include a data type declaration based on the kind of data destined for each column.</a:t>
            </a:r>
          </a:p>
          <a:p>
            <a:r>
              <a:rPr lang="en-IN" sz="1600" b="1" u="sng" dirty="0" err="1" smtClean="0"/>
              <a:t>DataRelation</a:t>
            </a:r>
            <a:r>
              <a:rPr lang="en-IN" sz="1600" dirty="0" smtClean="0"/>
              <a:t> : We can optionally establish links between the tables of data using </a:t>
            </a:r>
            <a:r>
              <a:rPr lang="en-IN" sz="1600" dirty="0" err="1" smtClean="0"/>
              <a:t>DataRelation</a:t>
            </a:r>
            <a:r>
              <a:rPr lang="en-IN" sz="1600" dirty="0" smtClean="0"/>
              <a:t> entries.</a:t>
            </a:r>
          </a:p>
          <a:p>
            <a:r>
              <a:rPr lang="en-IN" sz="1600" b="1" u="sng" dirty="0" smtClean="0"/>
              <a:t>Constraint</a:t>
            </a:r>
            <a:r>
              <a:rPr lang="en-IN" sz="1600" dirty="0" smtClean="0"/>
              <a:t> : Programmatic limitations can be placed on tables and their data values using Constraint instances.</a:t>
            </a:r>
          </a:p>
          <a:p>
            <a:r>
              <a:rPr lang="en-IN" sz="1600" b="1" u="sng" dirty="0" err="1" smtClean="0"/>
              <a:t>DataView</a:t>
            </a:r>
            <a:r>
              <a:rPr lang="en-IN" sz="1600" b="1" dirty="0" smtClean="0"/>
              <a:t> : </a:t>
            </a:r>
            <a:r>
              <a:rPr lang="en-IN" sz="1600" dirty="0" err="1" smtClean="0"/>
              <a:t>DataView</a:t>
            </a:r>
            <a:r>
              <a:rPr lang="en-IN" sz="1600" dirty="0" smtClean="0"/>
              <a:t> is a view of table available in </a:t>
            </a:r>
            <a:r>
              <a:rPr lang="en-IN" sz="1600" dirty="0" err="1" smtClean="0"/>
              <a:t>DataSet</a:t>
            </a:r>
            <a:r>
              <a:rPr lang="en-IN" sz="1600" dirty="0" smtClean="0"/>
              <a:t>. It is used to find a record, sort the</a:t>
            </a:r>
            <a:r>
              <a:rPr lang="en-IN" sz="1600" b="1" dirty="0" smtClean="0"/>
              <a:t> </a:t>
            </a:r>
            <a:r>
              <a:rPr lang="en-IN" sz="1600" dirty="0" smtClean="0"/>
              <a:t>records and filter the records. By using </a:t>
            </a:r>
            <a:r>
              <a:rPr lang="en-IN" sz="1600" dirty="0" err="1" smtClean="0"/>
              <a:t>DataView</a:t>
            </a:r>
            <a:r>
              <a:rPr lang="en-IN" sz="1600" dirty="0" smtClean="0"/>
              <a:t>, we can also perform insert, update and delete as in case of a </a:t>
            </a:r>
            <a:r>
              <a:rPr lang="en-IN" sz="1600" dirty="0" err="1" smtClean="0"/>
              <a:t>DataSet</a:t>
            </a:r>
            <a:r>
              <a:rPr lang="en-IN" sz="1600" dirty="0" smtClean="0"/>
              <a:t>.</a:t>
            </a:r>
          </a:p>
          <a:p>
            <a:endParaRPr lang="en-US" sz="1600"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50</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5C3FDBE-42F7-4BC4-BA19-C77F8CC0BE85}" type="slidenum">
              <a:rPr lang="en-IN" smtClean="0"/>
              <a:pPr/>
              <a:t>5</a:t>
            </a:fld>
            <a:endParaRPr lang="en-I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0" i="0" kern="1200" dirty="0" smtClean="0">
                <a:solidFill>
                  <a:schemeClr val="tx1"/>
                </a:solidFill>
                <a:latin typeface="+mn-lt"/>
                <a:ea typeface="+mn-ea"/>
                <a:cs typeface="+mn-cs"/>
              </a:rPr>
              <a:t>This architecture is called </a:t>
            </a:r>
            <a:r>
              <a:rPr lang="en-IN" sz="1200" b="1" i="0" kern="1200" dirty="0" smtClean="0">
                <a:solidFill>
                  <a:schemeClr val="tx1"/>
                </a:solidFill>
                <a:latin typeface="+mn-lt"/>
                <a:ea typeface="+mn-ea"/>
                <a:cs typeface="+mn-cs"/>
              </a:rPr>
              <a:t>Disconnected Architecture</a:t>
            </a:r>
            <a:r>
              <a:rPr lang="en-IN" sz="1200" b="0" i="0" kern="1200" dirty="0" smtClean="0">
                <a:solidFill>
                  <a:schemeClr val="tx1"/>
                </a:solidFill>
                <a:latin typeface="+mn-lt"/>
                <a:ea typeface="+mn-ea"/>
                <a:cs typeface="+mn-cs"/>
              </a:rPr>
              <a:t>.</a:t>
            </a:r>
          </a:p>
          <a:p>
            <a:r>
              <a:rPr lang="en-IN" sz="1200" b="0" i="0" kern="1200" dirty="0" smtClean="0">
                <a:solidFill>
                  <a:schemeClr val="tx1"/>
                </a:solidFill>
                <a:latin typeface="+mn-lt"/>
                <a:ea typeface="+mn-ea"/>
                <a:cs typeface="+mn-cs"/>
              </a:rPr>
              <a:t>ADO.NET was built with the disconnected mode in mind—meaning the entire database table(s) can be retrieved to a temporary file or to a local machine if the database is stored on the network.</a:t>
            </a:r>
          </a:p>
          <a:p>
            <a:r>
              <a:rPr lang="en-IN" sz="1200" b="0" i="0" kern="1200" dirty="0" smtClean="0">
                <a:solidFill>
                  <a:schemeClr val="tx1"/>
                </a:solidFill>
                <a:latin typeface="+mn-lt"/>
                <a:ea typeface="+mn-ea"/>
                <a:cs typeface="+mn-cs"/>
              </a:rPr>
              <a:t>After the database data is retrieved, we no longer need to stay connected to it. Processing can occur at the local level. If changes are made to the database, the connection can be remade and the changes posted.</a:t>
            </a:r>
          </a:p>
          <a:p>
            <a:r>
              <a:rPr lang="en-IN" sz="1200" b="0" i="0" kern="1200" dirty="0" smtClean="0">
                <a:solidFill>
                  <a:schemeClr val="tx1"/>
                </a:solidFill>
                <a:latin typeface="+mn-lt"/>
                <a:ea typeface="+mn-ea"/>
                <a:cs typeface="+mn-cs"/>
              </a:rPr>
              <a:t>With multitier applications, the database can be stored on a different computer or across the </a:t>
            </a:r>
            <a:r>
              <a:rPr lang="en-IN" sz="1200" b="0" i="0" kern="1200" dirty="0" err="1" smtClean="0">
                <a:solidFill>
                  <a:schemeClr val="tx1"/>
                </a:solidFill>
                <a:latin typeface="+mn-lt"/>
                <a:ea typeface="+mn-ea"/>
                <a:cs typeface="+mn-cs"/>
              </a:rPr>
              <a:t>Internet.With</a:t>
            </a:r>
            <a:r>
              <a:rPr lang="en-IN" sz="1200" b="0" i="0" kern="1200" dirty="0" smtClean="0">
                <a:solidFill>
                  <a:schemeClr val="tx1"/>
                </a:solidFill>
                <a:latin typeface="+mn-lt"/>
                <a:ea typeface="+mn-ea"/>
                <a:cs typeface="+mn-cs"/>
              </a:rPr>
              <a:t> the growth of Web-centric applications, this disconnect feature is extremely important.</a:t>
            </a:r>
            <a:endParaRPr lang="en-IN" sz="1200" b="0" i="0" kern="1200" smtClean="0">
              <a:solidFill>
                <a:schemeClr val="tx1"/>
              </a:solidFill>
              <a:latin typeface="+mn-lt"/>
              <a:ea typeface="+mn-ea"/>
              <a:cs typeface="+mn-cs"/>
            </a:endParaRPr>
          </a:p>
          <a:p>
            <a:endParaRPr lang="en-IN"/>
          </a:p>
        </p:txBody>
      </p:sp>
      <p:sp>
        <p:nvSpPr>
          <p:cNvPr id="4" name="Slide Number Placeholder 3"/>
          <p:cNvSpPr>
            <a:spLocks noGrp="1"/>
          </p:cNvSpPr>
          <p:nvPr>
            <p:ph type="sldNum" sz="quarter" idx="10"/>
          </p:nvPr>
        </p:nvSpPr>
        <p:spPr/>
        <p:txBody>
          <a:bodyPr/>
          <a:lstStyle/>
          <a:p>
            <a:fld id="{F5C3FDBE-42F7-4BC4-BA19-C77F8CC0BE85}" type="slidenum">
              <a:rPr lang="en-IN" smtClean="0"/>
              <a:pPr/>
              <a:t>55</a:t>
            </a:fld>
            <a:endParaRPr lang="en-I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err="1" smtClean="0"/>
              <a:t>Demo:D</a:t>
            </a:r>
            <a:r>
              <a:rPr lang="en-IN" dirty="0" smtClean="0"/>
              <a:t>:\C# Codes 2019-20\</a:t>
            </a:r>
            <a:r>
              <a:rPr lang="en-IN" dirty="0" err="1" smtClean="0"/>
              <a:t>ADO_Disconnected_Class_Demo</a:t>
            </a:r>
            <a:endParaRPr lang="en-IN" dirty="0" smtClean="0"/>
          </a:p>
          <a:p>
            <a:endParaRPr lang="en-IN" dirty="0" smtClean="0"/>
          </a:p>
          <a:p>
            <a:r>
              <a:rPr lang="en-IN" dirty="0" err="1" smtClean="0"/>
              <a:t>Web.config</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56</a:t>
            </a:fld>
            <a:endParaRPr lang="en-I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Webform1.Aspx.cs</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57</a:t>
            </a:fld>
            <a:endParaRPr lang="en-I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//Discuss reason</a:t>
            </a:r>
            <a:r>
              <a:rPr lang="en-IN" baseline="0" dirty="0" smtClean="0"/>
              <a:t> for commented line.</a:t>
            </a:r>
          </a:p>
          <a:p>
            <a:r>
              <a:rPr lang="en-IN" baseline="0" dirty="0" smtClean="0"/>
              <a:t>//Change will happen in </a:t>
            </a:r>
            <a:r>
              <a:rPr lang="en-IN" baseline="0" dirty="0" err="1" smtClean="0"/>
              <a:t>btn</a:t>
            </a:r>
            <a:r>
              <a:rPr lang="en-IN" baseline="0" dirty="0" smtClean="0"/>
              <a:t> event as well.</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58</a:t>
            </a:fld>
            <a:endParaRPr lang="en-I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Webform1.aspx</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59</a:t>
            </a:fld>
            <a:endParaRPr lang="en-I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Page Load</a:t>
            </a:r>
          </a:p>
          <a:p>
            <a:r>
              <a:rPr lang="en-IN" dirty="0" smtClean="0"/>
              <a:t>City</a:t>
            </a:r>
            <a:r>
              <a:rPr lang="en-IN" baseline="0" dirty="0" smtClean="0"/>
              <a:t> button click</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60</a:t>
            </a:fld>
            <a:endParaRPr lang="en-I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Webform2</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61</a:t>
            </a:fld>
            <a:endParaRPr lang="en-I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5C3FDBE-42F7-4BC4-BA19-C77F8CC0BE85}" type="slidenum">
              <a:rPr lang="en-IN" smtClean="0"/>
              <a:pPr/>
              <a:t>62</a:t>
            </a:fld>
            <a:endParaRPr lang="en-I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5C3FDBE-42F7-4BC4-BA19-C77F8CC0BE85}" type="slidenum">
              <a:rPr lang="en-IN" smtClean="0"/>
              <a:pPr/>
              <a:t>63</a:t>
            </a:fld>
            <a:endParaRPr lang="en-I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5C3FDBE-42F7-4BC4-BA19-C77F8CC0BE85}" type="slidenum">
              <a:rPr lang="en-IN" smtClean="0"/>
              <a:pPr/>
              <a:t>64</a:t>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5C3FDBE-42F7-4BC4-BA19-C77F8CC0BE85}" type="slidenum">
              <a:rPr lang="en-IN" smtClean="0"/>
              <a:pPr/>
              <a:t>6</a:t>
            </a:fld>
            <a:endParaRPr lang="en-I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65</a:t>
            </a:fld>
            <a:endParaRPr lang="en-I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5C3FDBE-42F7-4BC4-BA19-C77F8CC0BE85}" type="slidenum">
              <a:rPr lang="en-IN" smtClean="0"/>
              <a:pPr/>
              <a:t>66</a:t>
            </a:fld>
            <a:endParaRPr lang="en-I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5C3FDBE-42F7-4BC4-BA19-C77F8CC0BE85}" type="slidenum">
              <a:rPr lang="en-IN" smtClean="0"/>
              <a:pPr/>
              <a:t>67</a:t>
            </a:fld>
            <a:endParaRPr lang="en-I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5C3FDBE-42F7-4BC4-BA19-C77F8CC0BE85}" type="slidenum">
              <a:rPr lang="en-IN" smtClean="0"/>
              <a:pPr/>
              <a:t>68</a:t>
            </a:fld>
            <a:endParaRPr lang="en-I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Calling the </a:t>
            </a:r>
            <a:r>
              <a:rPr lang="en-US" sz="1200" b="1" i="0" kern="1200" dirty="0" err="1" smtClean="0">
                <a:solidFill>
                  <a:schemeClr val="tx1"/>
                </a:solidFill>
                <a:latin typeface="+mn-lt"/>
                <a:ea typeface="+mn-ea"/>
                <a:cs typeface="+mn-cs"/>
              </a:rPr>
              <a:t>AcceptChanges</a:t>
            </a:r>
            <a:r>
              <a:rPr lang="en-US" sz="1200" b="0" i="0" kern="1200" dirty="0" smtClean="0">
                <a:solidFill>
                  <a:schemeClr val="tx1"/>
                </a:solidFill>
                <a:latin typeface="+mn-lt"/>
                <a:ea typeface="+mn-ea"/>
                <a:cs typeface="+mn-cs"/>
              </a:rPr>
              <a:t> of the </a:t>
            </a:r>
            <a:r>
              <a:rPr lang="en-US" sz="1200" b="1" i="0" kern="1200" dirty="0" err="1" smtClean="0">
                <a:solidFill>
                  <a:schemeClr val="tx1"/>
                </a:solidFill>
                <a:latin typeface="+mn-lt"/>
                <a:ea typeface="+mn-ea"/>
                <a:cs typeface="+mn-cs"/>
              </a:rPr>
              <a:t>DataSet</a:t>
            </a:r>
            <a:r>
              <a:rPr lang="en-US" sz="1200" b="0" i="0" kern="1200" dirty="0" smtClean="0">
                <a:solidFill>
                  <a:schemeClr val="tx1"/>
                </a:solidFill>
                <a:latin typeface="+mn-lt"/>
                <a:ea typeface="+mn-ea"/>
                <a:cs typeface="+mn-cs"/>
              </a:rPr>
              <a:t> enables you to invoke the method on all subordinate objects (for example, tables and rows) with one call. When you call </a:t>
            </a:r>
            <a:r>
              <a:rPr lang="en-US" sz="1200" b="1" i="0" kern="1200" dirty="0" err="1" smtClean="0">
                <a:solidFill>
                  <a:schemeClr val="tx1"/>
                </a:solidFill>
                <a:latin typeface="+mn-lt"/>
                <a:ea typeface="+mn-ea"/>
                <a:cs typeface="+mn-cs"/>
              </a:rPr>
              <a:t>AcceptChanges</a:t>
            </a:r>
            <a:r>
              <a:rPr lang="en-US" sz="1200" b="0" i="0" kern="1200" dirty="0" smtClean="0">
                <a:solidFill>
                  <a:schemeClr val="tx1"/>
                </a:solidFill>
                <a:latin typeface="+mn-lt"/>
                <a:ea typeface="+mn-ea"/>
                <a:cs typeface="+mn-cs"/>
              </a:rPr>
              <a:t> on the </a:t>
            </a:r>
            <a:r>
              <a:rPr lang="en-US" sz="1200" b="1" i="0" kern="1200" dirty="0" err="1" smtClean="0">
                <a:solidFill>
                  <a:schemeClr val="tx1"/>
                </a:solidFill>
                <a:latin typeface="+mn-lt"/>
                <a:ea typeface="+mn-ea"/>
                <a:cs typeface="+mn-cs"/>
              </a:rPr>
              <a:t>DataSet</a:t>
            </a:r>
            <a:r>
              <a:rPr lang="en-US" sz="1200" b="0" i="0" kern="1200" dirty="0" smtClean="0">
                <a:solidFill>
                  <a:schemeClr val="tx1"/>
                </a:solidFill>
                <a:latin typeface="+mn-lt"/>
                <a:ea typeface="+mn-ea"/>
                <a:cs typeface="+mn-cs"/>
              </a:rPr>
              <a:t> , any </a:t>
            </a:r>
            <a:r>
              <a:rPr lang="en-US" sz="1200" b="0" i="0" kern="1200" dirty="0" err="1" smtClean="0">
                <a:solidFill>
                  <a:schemeClr val="tx1"/>
                </a:solidFill>
                <a:latin typeface="+mn-lt"/>
                <a:ea typeface="+mn-ea"/>
                <a:cs typeface="+mn-cs"/>
              </a:rPr>
              <a:t>DataRow</a:t>
            </a:r>
            <a:r>
              <a:rPr lang="en-US" sz="1200" b="0" i="0" kern="1200" dirty="0" smtClean="0">
                <a:solidFill>
                  <a:schemeClr val="tx1"/>
                </a:solidFill>
                <a:latin typeface="+mn-lt"/>
                <a:ea typeface="+mn-ea"/>
                <a:cs typeface="+mn-cs"/>
              </a:rPr>
              <a:t> objects still in edit-mode end their edits successfully.</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69</a:t>
            </a:fld>
            <a:endParaRPr lang="en-I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Page Load</a:t>
            </a:r>
          </a:p>
          <a:p>
            <a:r>
              <a:rPr lang="en-IN" dirty="0" smtClean="0"/>
              <a:t>Add click event</a:t>
            </a:r>
          </a:p>
          <a:p>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70</a:t>
            </a:fld>
            <a:endParaRPr lang="en-I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Submit click</a:t>
            </a:r>
          </a:p>
          <a:p>
            <a:r>
              <a:rPr lang="en-IN" dirty="0" smtClean="0"/>
              <a:t>Changes</a:t>
            </a:r>
            <a:r>
              <a:rPr lang="en-IN" baseline="0" dirty="0" smtClean="0"/>
              <a:t> reflected in table</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71</a:t>
            </a:fld>
            <a:endParaRPr lang="en-I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15 in textbox</a:t>
            </a:r>
            <a:r>
              <a:rPr lang="en-IN" baseline="0" dirty="0" smtClean="0"/>
              <a:t> and click on ‘</a:t>
            </a:r>
            <a:r>
              <a:rPr lang="en-IN" baseline="0" dirty="0" err="1" smtClean="0"/>
              <a:t>modi’fy</a:t>
            </a:r>
            <a:endParaRPr lang="en-IN" baseline="0" dirty="0" smtClean="0"/>
          </a:p>
          <a:p>
            <a:r>
              <a:rPr lang="en-IN" baseline="0" dirty="0" smtClean="0"/>
              <a:t>Update record and click update</a:t>
            </a:r>
          </a:p>
          <a:p>
            <a:r>
              <a:rPr lang="en-IN" baseline="0" dirty="0" smtClean="0"/>
              <a:t>Modified table</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72</a:t>
            </a:fld>
            <a:endParaRPr lang="en-I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Delete record 5.</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73</a:t>
            </a:fld>
            <a:endParaRPr lang="en-I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Data</a:t>
            </a:r>
            <a:r>
              <a:rPr lang="en-IN" baseline="0" dirty="0" smtClean="0"/>
              <a:t> Bind and Data Source Control Demo</a:t>
            </a:r>
          </a:p>
          <a:p>
            <a:endParaRPr lang="en-IN" baseline="0" dirty="0" smtClean="0"/>
          </a:p>
          <a:p>
            <a:r>
              <a:rPr lang="en-IN" baseline="0" dirty="0" err="1" smtClean="0"/>
              <a:t>Web.config</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74</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kern="1200" baseline="0" dirty="0" smtClean="0">
                <a:solidFill>
                  <a:schemeClr val="tx1"/>
                </a:solidFill>
                <a:latin typeface="+mn-lt"/>
                <a:ea typeface="+mn-ea"/>
                <a:cs typeface="+mn-cs"/>
              </a:rPr>
              <a:t>The direct data model is well suited to ASP.NET web pages, which don’t need to keep a copy of their data in memory for long periods of time. Remember, an ASP.NET web page is loaded when the page is requested and shut down as soon as the response is returned to the user. That means a page typically has a lifetime of only a few seconds (if that).</a:t>
            </a:r>
          </a:p>
          <a:p>
            <a:endParaRPr lang="en-US" sz="1200" kern="1200" baseline="0" dirty="0" smtClean="0">
              <a:solidFill>
                <a:schemeClr val="tx1"/>
              </a:solidFill>
              <a:latin typeface="+mn-lt"/>
              <a:ea typeface="+mn-ea"/>
              <a:cs typeface="+mn-cs"/>
            </a:endParaRPr>
          </a:p>
          <a:p>
            <a:r>
              <a:rPr lang="en-IN" sz="1200" kern="1200" baseline="0" dirty="0" smtClean="0">
                <a:solidFill>
                  <a:schemeClr val="tx1"/>
                </a:solidFill>
                <a:latin typeface="+mn-lt"/>
                <a:ea typeface="+mn-ea"/>
                <a:cs typeface="+mn-cs"/>
              </a:rPr>
              <a:t>Although ASP.NET web pages don’t need to store data in memory for ordinary data management tasks, they just might use this technique to optimize performance. For example, you could get the product </a:t>
            </a:r>
            <a:r>
              <a:rPr lang="en-IN" sz="1200" kern="1200" baseline="0" dirty="0" err="1" smtClean="0">
                <a:solidFill>
                  <a:schemeClr val="tx1"/>
                </a:solidFill>
                <a:latin typeface="+mn-lt"/>
                <a:ea typeface="+mn-ea"/>
                <a:cs typeface="+mn-cs"/>
              </a:rPr>
              <a:t>catalog</a:t>
            </a:r>
            <a:r>
              <a:rPr lang="en-IN" sz="1200" kern="1200" baseline="0" dirty="0" smtClean="0">
                <a:solidFill>
                  <a:schemeClr val="tx1"/>
                </a:solidFill>
                <a:latin typeface="+mn-lt"/>
                <a:ea typeface="+mn-ea"/>
                <a:cs typeface="+mn-cs"/>
              </a:rPr>
              <a:t> from a database once, and keep that data in memory on the web server so you can reuse it when someone else requests the same page. This technique is called </a:t>
            </a:r>
            <a:r>
              <a:rPr lang="en-IN" sz="1200" i="1" kern="1200" baseline="0" dirty="0" smtClean="0">
                <a:solidFill>
                  <a:schemeClr val="tx1"/>
                </a:solidFill>
                <a:latin typeface="+mn-lt"/>
                <a:ea typeface="+mn-ea"/>
                <a:cs typeface="+mn-cs"/>
              </a:rPr>
              <a:t>caching,</a:t>
            </a:r>
            <a:endParaRPr lang="en-IN"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7</a:t>
            </a:fld>
            <a:endParaRPr lang="en-I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5C3FDBE-42F7-4BC4-BA19-C77F8CC0BE85}" type="slidenum">
              <a:rPr lang="en-IN" smtClean="0"/>
              <a:pPr/>
              <a:t>75</a:t>
            </a:fld>
            <a:endParaRPr lang="en-I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No code here in WebForm1.aspx.cs</a:t>
            </a:r>
          </a:p>
          <a:p>
            <a:r>
              <a:rPr lang="en-IN" dirty="0" smtClean="0"/>
              <a:t>Output.</a:t>
            </a:r>
          </a:p>
          <a:p>
            <a:r>
              <a:rPr lang="en-IN" dirty="0" smtClean="0"/>
              <a:t>From where this output</a:t>
            </a:r>
            <a:r>
              <a:rPr lang="en-IN" baseline="0" dirty="0" smtClean="0"/>
              <a:t> is generated?</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76</a:t>
            </a:fld>
            <a:endParaRPr lang="en-I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5C3FDBE-42F7-4BC4-BA19-C77F8CC0BE85}" type="slidenum">
              <a:rPr lang="en-IN" smtClean="0"/>
              <a:pPr/>
              <a:t>77</a:t>
            </a:fld>
            <a:endParaRPr lang="en-I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We are using</a:t>
            </a:r>
            <a:r>
              <a:rPr lang="en-IN" baseline="0" dirty="0" smtClean="0"/>
              <a:t> database created in another application.</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78</a:t>
            </a:fld>
            <a:endParaRPr lang="en-I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5C3FDBE-42F7-4BC4-BA19-C77F8CC0BE85}" type="slidenum">
              <a:rPr lang="en-IN" smtClean="0"/>
              <a:pPr/>
              <a:t>79</a:t>
            </a:fld>
            <a:endParaRPr lang="en-I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Test Query</a:t>
            </a:r>
            <a:r>
              <a:rPr lang="en-IN" baseline="0" dirty="0" smtClean="0"/>
              <a:t> and Finish wizard steps.</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80</a:t>
            </a:fld>
            <a:endParaRPr lang="en-I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Bring </a:t>
            </a:r>
            <a:r>
              <a:rPr lang="en-IN" dirty="0" err="1" smtClean="0"/>
              <a:t>Gridview</a:t>
            </a:r>
            <a:r>
              <a:rPr lang="en-IN" dirty="0" smtClean="0"/>
              <a:t> control in </a:t>
            </a:r>
            <a:r>
              <a:rPr lang="en-IN" dirty="0" err="1" smtClean="0"/>
              <a:t>aspx</a:t>
            </a:r>
            <a:r>
              <a:rPr lang="en-IN" dirty="0" smtClean="0"/>
              <a:t> page</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81</a:t>
            </a:fld>
            <a:endParaRPr lang="en-I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See the change in </a:t>
            </a:r>
            <a:r>
              <a:rPr lang="en-IN" dirty="0" err="1" smtClean="0"/>
              <a:t>gridview</a:t>
            </a:r>
            <a:r>
              <a:rPr lang="en-IN" dirty="0" smtClean="0"/>
              <a:t> in after data</a:t>
            </a:r>
            <a:r>
              <a:rPr lang="en-IN" baseline="0" dirty="0" smtClean="0"/>
              <a:t> source selection.</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82</a:t>
            </a:fld>
            <a:endParaRPr lang="en-I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Webform1.aspx code generated</a:t>
            </a:r>
            <a:r>
              <a:rPr lang="en-IN" baseline="0" dirty="0" smtClean="0"/>
              <a:t> automatically.</a:t>
            </a:r>
          </a:p>
          <a:p>
            <a:r>
              <a:rPr lang="en-IN" baseline="0" dirty="0" smtClean="0"/>
              <a:t>Output.</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83</a:t>
            </a:fld>
            <a:endParaRPr lang="en-I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Webform2.aspx</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84</a:t>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5C3FDBE-42F7-4BC4-BA19-C77F8CC0BE85}" type="slidenum">
              <a:rPr lang="en-IN" smtClean="0"/>
              <a:pPr/>
              <a:t>8</a:t>
            </a:fld>
            <a:endParaRPr lang="en-I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Click</a:t>
            </a:r>
            <a:r>
              <a:rPr lang="en-IN" baseline="0" dirty="0" smtClean="0"/>
              <a:t> on Advanced... Tick mark first check box and Next and Finish</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85</a:t>
            </a:fld>
            <a:endParaRPr lang="en-I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Bring </a:t>
            </a:r>
            <a:r>
              <a:rPr lang="en-IN" dirty="0" err="1" smtClean="0"/>
              <a:t>gridview</a:t>
            </a:r>
            <a:r>
              <a:rPr lang="en-IN" dirty="0" smtClean="0"/>
              <a:t> control.</a:t>
            </a:r>
          </a:p>
          <a:p>
            <a:r>
              <a:rPr lang="en-IN" dirty="0" smtClean="0"/>
              <a:t>Attach </a:t>
            </a:r>
            <a:r>
              <a:rPr lang="en-IN" dirty="0" err="1" smtClean="0"/>
              <a:t>sqldatasource</a:t>
            </a:r>
            <a:r>
              <a:rPr lang="en-IN" dirty="0" smtClean="0"/>
              <a:t> and enable sorting, editing</a:t>
            </a:r>
            <a:r>
              <a:rPr lang="en-IN" baseline="0" dirty="0" smtClean="0"/>
              <a:t> and deleting</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86</a:t>
            </a:fld>
            <a:endParaRPr lang="en-I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Webform2.aspx code</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87</a:t>
            </a:fld>
            <a:endParaRPr lang="en-I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Page Load</a:t>
            </a:r>
          </a:p>
          <a:p>
            <a:r>
              <a:rPr lang="en-IN" dirty="0" smtClean="0"/>
              <a:t>Edit click</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88</a:t>
            </a:fld>
            <a:endParaRPr lang="en-I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Update</a:t>
            </a:r>
            <a:r>
              <a:rPr lang="en-IN" baseline="0" dirty="0" smtClean="0"/>
              <a:t> Age and Click on Update</a:t>
            </a:r>
          </a:p>
          <a:p>
            <a:endParaRPr lang="en-IN" baseline="0" dirty="0" smtClean="0"/>
          </a:p>
          <a:p>
            <a:r>
              <a:rPr lang="en-IN" baseline="0" dirty="0" smtClean="0"/>
              <a:t>Update is not shown immediately, then refresh.</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89</a:t>
            </a:fld>
            <a:endParaRPr lang="en-I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Record with id 4 is deleted. Only possible if reference</a:t>
            </a:r>
            <a:r>
              <a:rPr lang="en-IN" baseline="0" dirty="0" smtClean="0"/>
              <a:t> record is not present as foreign key in another table.</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90</a:t>
            </a:fld>
            <a:endParaRPr lang="en-I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WebForm3.aspx</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91</a:t>
            </a:fld>
            <a:endParaRPr lang="en-I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92</a:t>
            </a:fld>
            <a:endParaRPr lang="en-I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5C3FDBE-42F7-4BC4-BA19-C77F8CC0BE85}" type="slidenum">
              <a:rPr lang="en-IN" smtClean="0"/>
              <a:pPr/>
              <a:t>93</a:t>
            </a:fld>
            <a:endParaRPr lang="en-I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5C3FDBE-42F7-4BC4-BA19-C77F8CC0BE85}" type="slidenum">
              <a:rPr lang="en-IN" smtClean="0"/>
              <a:pPr/>
              <a:t>94</a:t>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5C3FDBE-42F7-4BC4-BA19-C77F8CC0BE85}" type="slidenum">
              <a:rPr lang="en-IN" smtClean="0"/>
              <a:pPr/>
              <a:t>9</a:t>
            </a:fld>
            <a:endParaRPr lang="en-I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Click</a:t>
            </a:r>
            <a:r>
              <a:rPr lang="en-IN" baseline="0" dirty="0" smtClean="0"/>
              <a:t> on where</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95</a:t>
            </a:fld>
            <a:endParaRPr lang="en-I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err="1" smtClean="0"/>
              <a:t>cl</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96</a:t>
            </a:fld>
            <a:endParaRPr lang="en-I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Click</a:t>
            </a:r>
            <a:r>
              <a:rPr lang="en-IN" baseline="0" dirty="0" smtClean="0"/>
              <a:t> on Add</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97</a:t>
            </a:fld>
            <a:endParaRPr lang="en-IN"/>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Click</a:t>
            </a:r>
            <a:r>
              <a:rPr lang="en-IN" baseline="0" dirty="0" smtClean="0"/>
              <a:t> on OK</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98</a:t>
            </a:fld>
            <a:endParaRPr lang="en-I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5C3FDBE-42F7-4BC4-BA19-C77F8CC0BE85}" type="slidenum">
              <a:rPr lang="en-IN" smtClean="0"/>
              <a:pPr/>
              <a:t>99</a:t>
            </a:fld>
            <a:endParaRPr lang="en-I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Click Finish</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100</a:t>
            </a:fld>
            <a:endParaRPr lang="en-I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Details View.</a:t>
            </a:r>
            <a:r>
              <a:rPr lang="en-IN" baseline="0" dirty="0" smtClean="0"/>
              <a:t> SqlDataSource2</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101</a:t>
            </a:fld>
            <a:endParaRPr lang="en-I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5C3FDBE-42F7-4BC4-BA19-C77F8CC0BE85}" type="slidenum">
              <a:rPr lang="en-IN" smtClean="0"/>
              <a:pPr/>
              <a:t>102</a:t>
            </a:fld>
            <a:endParaRPr lang="en-I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WebForm3.aspx</a:t>
            </a:r>
            <a:endParaRPr lang="en-US" dirty="0"/>
          </a:p>
        </p:txBody>
      </p:sp>
      <p:sp>
        <p:nvSpPr>
          <p:cNvPr id="4" name="Slide Number Placeholder 3"/>
          <p:cNvSpPr>
            <a:spLocks noGrp="1"/>
          </p:cNvSpPr>
          <p:nvPr>
            <p:ph type="sldNum" sz="quarter" idx="10"/>
          </p:nvPr>
        </p:nvSpPr>
        <p:spPr/>
        <p:txBody>
          <a:bodyPr/>
          <a:lstStyle/>
          <a:p>
            <a:fld id="{F5C3FDBE-42F7-4BC4-BA19-C77F8CC0BE85}" type="slidenum">
              <a:rPr lang="en-IN" smtClean="0"/>
              <a:pPr/>
              <a:t>103</a:t>
            </a:fld>
            <a:endParaRPr lang="en-IN"/>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5C3FDBE-42F7-4BC4-BA19-C77F8CC0BE85}" type="slidenum">
              <a:rPr lang="en-IN" smtClean="0"/>
              <a:pPr/>
              <a:t>104</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8/23/2021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0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10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4.png"/></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9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ADO</a:t>
            </a:r>
            <a:r>
              <a:rPr lang="en-US" b="1" baseline="30000" dirty="0" err="1" smtClean="0"/>
              <a:t>ActiveX</a:t>
            </a:r>
            <a:r>
              <a:rPr lang="en-US" b="1" baseline="30000" dirty="0" smtClean="0"/>
              <a:t> Data Objects</a:t>
            </a:r>
            <a:r>
              <a:rPr lang="en-US" dirty="0" smtClean="0"/>
              <a:t>.NET</a:t>
            </a:r>
            <a:endParaRPr lang="en-IN" dirty="0"/>
          </a:p>
        </p:txBody>
      </p:sp>
      <p:sp>
        <p:nvSpPr>
          <p:cNvPr id="4" name="Subtitle 3"/>
          <p:cNvSpPr>
            <a:spLocks noGrp="1"/>
          </p:cNvSpPr>
          <p:nvPr>
            <p:ph type="subTitle" idx="1"/>
          </p:nvPr>
        </p:nvSpPr>
        <p:spPr/>
        <p:txBody>
          <a:bodyPr/>
          <a:lstStyle/>
          <a:p>
            <a:endParaRPr lang="en-I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Involved</a:t>
            </a:r>
            <a:endParaRPr lang="en-US" dirty="0"/>
          </a:p>
        </p:txBody>
      </p:sp>
      <p:sp>
        <p:nvSpPr>
          <p:cNvPr id="3" name="Content Placeholder 2"/>
          <p:cNvSpPr>
            <a:spLocks noGrp="1"/>
          </p:cNvSpPr>
          <p:nvPr>
            <p:ph idx="1"/>
          </p:nvPr>
        </p:nvSpPr>
        <p:spPr/>
        <p:txBody>
          <a:bodyPr>
            <a:noAutofit/>
          </a:bodyPr>
          <a:lstStyle/>
          <a:p>
            <a:r>
              <a:rPr lang="en-US" sz="3000" dirty="0" smtClean="0"/>
              <a:t>To add/ update information</a:t>
            </a:r>
          </a:p>
          <a:p>
            <a:pPr lvl="1"/>
            <a:r>
              <a:rPr lang="en-US" sz="2600" dirty="0" smtClean="0"/>
              <a:t>Create new Connection and Command objects.</a:t>
            </a:r>
          </a:p>
          <a:p>
            <a:pPr lvl="1"/>
            <a:r>
              <a:rPr lang="en-US" sz="2600" dirty="0" smtClean="0"/>
              <a:t>Execute the command</a:t>
            </a:r>
            <a:r>
              <a:rPr lang="en-US" sz="1700" dirty="0"/>
              <a:t/>
            </a:r>
            <a:br>
              <a:rPr lang="en-US" sz="1700" dirty="0"/>
            </a:br>
            <a:r>
              <a:rPr lang="en-US" sz="1700" dirty="0"/>
              <a:t/>
            </a:r>
            <a:br>
              <a:rPr lang="en-US" sz="1700" dirty="0"/>
            </a:br>
            <a:r>
              <a:rPr lang="en-US" sz="1700" dirty="0"/>
              <a:t/>
            </a:r>
            <a:br>
              <a:rPr lang="en-US" sz="1700" dirty="0"/>
            </a:br>
            <a:r>
              <a:rPr lang="en-US" sz="1700" dirty="0"/>
              <a:t/>
            </a:r>
            <a:br>
              <a:rPr lang="en-US" sz="1700" dirty="0"/>
            </a:br>
            <a:r>
              <a:rPr lang="en-US" sz="1700" dirty="0"/>
              <a:t/>
            </a:r>
            <a:br>
              <a:rPr lang="en-US" sz="1700" dirty="0"/>
            </a:br>
            <a:endParaRPr lang="en-US" sz="1700" dirty="0"/>
          </a:p>
        </p:txBody>
      </p:sp>
    </p:spTree>
    <p:extLst>
      <p:ext uri="{BB962C8B-B14F-4D97-AF65-F5344CB8AC3E}">
        <p14:creationId xmlns:p14="http://schemas.microsoft.com/office/powerpoint/2010/main" val="200265857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3" cstate="print"/>
          <a:srcRect/>
          <a:stretch>
            <a:fillRect/>
          </a:stretch>
        </p:blipFill>
        <p:spPr bwMode="auto">
          <a:xfrm>
            <a:off x="1825625" y="1035050"/>
            <a:ext cx="5492750" cy="4787900"/>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cstate="print"/>
          <a:srcRect r="57227" b="32292"/>
          <a:stretch>
            <a:fillRect/>
          </a:stretch>
        </p:blipFill>
        <p:spPr bwMode="auto">
          <a:xfrm>
            <a:off x="2000264" y="928694"/>
            <a:ext cx="5214942" cy="4643446"/>
          </a:xfrm>
          <a:prstGeom prst="rect">
            <a:avLst/>
          </a:prstGeom>
          <a:noFill/>
          <a:ln w="9525">
            <a:solidFill>
              <a:schemeClr val="accent1"/>
            </a:solidFill>
            <a:miter lim="800000"/>
            <a:headEnd/>
            <a:tailEnd/>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3" cstate="print"/>
          <a:srcRect r="54883" b="31250"/>
          <a:stretch>
            <a:fillRect/>
          </a:stretch>
        </p:blipFill>
        <p:spPr bwMode="auto">
          <a:xfrm>
            <a:off x="1857388" y="1000132"/>
            <a:ext cx="5500694" cy="4714884"/>
          </a:xfrm>
          <a:prstGeom prst="rect">
            <a:avLst/>
          </a:prstGeom>
          <a:noFill/>
          <a:ln w="9525">
            <a:solidFill>
              <a:schemeClr val="accent1"/>
            </a:solid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cstate="print"/>
          <a:srcRect/>
          <a:stretch>
            <a:fillRect/>
          </a:stretch>
        </p:blipFill>
        <p:spPr bwMode="auto">
          <a:xfrm>
            <a:off x="825500" y="387354"/>
            <a:ext cx="7493000" cy="3613150"/>
          </a:xfrm>
          <a:prstGeom prst="rect">
            <a:avLst/>
          </a:prstGeom>
          <a:noFill/>
          <a:ln w="9525">
            <a:solidFill>
              <a:schemeClr val="accent1"/>
            </a:solidFill>
            <a:miter lim="800000"/>
            <a:headEnd/>
            <a:tailEnd/>
          </a:ln>
          <a:effectLst/>
        </p:spPr>
      </p:pic>
      <p:pic>
        <p:nvPicPr>
          <p:cNvPr id="31747" name="Picture 3"/>
          <p:cNvPicPr>
            <a:picLocks noChangeAspect="1" noChangeArrowheads="1"/>
          </p:cNvPicPr>
          <p:nvPr/>
        </p:nvPicPr>
        <p:blipFill>
          <a:blip r:embed="rId4" cstate="print"/>
          <a:srcRect/>
          <a:stretch>
            <a:fillRect/>
          </a:stretch>
        </p:blipFill>
        <p:spPr bwMode="auto">
          <a:xfrm>
            <a:off x="1143000" y="4281508"/>
            <a:ext cx="6858000" cy="2076450"/>
          </a:xfrm>
          <a:prstGeom prst="rect">
            <a:avLst/>
          </a:prstGeom>
          <a:noFill/>
          <a:ln w="9525">
            <a:solidFill>
              <a:schemeClr val="accent1"/>
            </a:solidFill>
            <a:miter lim="800000"/>
            <a:headEnd/>
            <a:tailEnd/>
          </a:ln>
          <a:effec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cstate="print"/>
          <a:srcRect/>
          <a:stretch>
            <a:fillRect/>
          </a:stretch>
        </p:blipFill>
        <p:spPr bwMode="auto">
          <a:xfrm>
            <a:off x="481013" y="1243013"/>
            <a:ext cx="8181975" cy="2257425"/>
          </a:xfrm>
          <a:prstGeom prst="rect">
            <a:avLst/>
          </a:prstGeom>
          <a:noFill/>
          <a:ln w="9525">
            <a:solidFill>
              <a:schemeClr val="accent1"/>
            </a:solidFill>
            <a:miter lim="800000"/>
            <a:headEnd/>
            <a:tailEnd/>
          </a:ln>
          <a:effectLst/>
        </p:spPr>
      </p:pic>
      <p:pic>
        <p:nvPicPr>
          <p:cNvPr id="32771" name="Picture 3"/>
          <p:cNvPicPr>
            <a:picLocks noChangeAspect="1" noChangeArrowheads="1"/>
          </p:cNvPicPr>
          <p:nvPr/>
        </p:nvPicPr>
        <p:blipFill>
          <a:blip r:embed="rId4" cstate="print"/>
          <a:srcRect/>
          <a:stretch>
            <a:fillRect/>
          </a:stretch>
        </p:blipFill>
        <p:spPr bwMode="auto">
          <a:xfrm>
            <a:off x="1101725" y="3786190"/>
            <a:ext cx="6940550" cy="1327150"/>
          </a:xfrm>
          <a:prstGeom prst="rect">
            <a:avLst/>
          </a:prstGeom>
          <a:noFill/>
          <a:ln w="9525">
            <a:solidFill>
              <a:schemeClr val="accent1"/>
            </a:solidFill>
            <a:miter lim="800000"/>
            <a:headEnd/>
            <a:tailEnd/>
          </a:ln>
          <a:effec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3" cstate="print"/>
          <a:srcRect/>
          <a:stretch>
            <a:fillRect/>
          </a:stretch>
        </p:blipFill>
        <p:spPr bwMode="auto">
          <a:xfrm>
            <a:off x="2395538" y="357166"/>
            <a:ext cx="4352925" cy="2609850"/>
          </a:xfrm>
          <a:prstGeom prst="rect">
            <a:avLst/>
          </a:prstGeom>
          <a:noFill/>
          <a:ln w="9525">
            <a:solidFill>
              <a:schemeClr val="accent1"/>
            </a:solidFill>
            <a:miter lim="800000"/>
            <a:headEnd/>
            <a:tailEnd/>
          </a:ln>
          <a:effectLst/>
        </p:spPr>
      </p:pic>
      <p:pic>
        <p:nvPicPr>
          <p:cNvPr id="30723" name="Picture 3"/>
          <p:cNvPicPr>
            <a:picLocks noChangeAspect="1" noChangeArrowheads="1"/>
          </p:cNvPicPr>
          <p:nvPr/>
        </p:nvPicPr>
        <p:blipFill>
          <a:blip r:embed="rId4" cstate="print"/>
          <a:srcRect/>
          <a:stretch>
            <a:fillRect/>
          </a:stretch>
        </p:blipFill>
        <p:spPr bwMode="auto">
          <a:xfrm>
            <a:off x="2414588" y="3152797"/>
            <a:ext cx="4314825" cy="3419475"/>
          </a:xfrm>
          <a:prstGeom prst="rect">
            <a:avLst/>
          </a:prstGeom>
          <a:noFill/>
          <a:ln w="9525">
            <a:solidFill>
              <a:schemeClr val="accent1"/>
            </a:solidFill>
            <a:miter lim="800000"/>
            <a:headEnd/>
            <a:tailEnd/>
          </a:ln>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500034" y="1000108"/>
          <a:ext cx="8072494" cy="4754880"/>
        </p:xfrm>
        <a:graphic>
          <a:graphicData uri="http://schemas.openxmlformats.org/drawingml/2006/table">
            <a:tbl>
              <a:tblPr/>
              <a:tblGrid>
                <a:gridCol w="4036247">
                  <a:extLst>
                    <a:ext uri="{9D8B030D-6E8A-4147-A177-3AD203B41FA5}">
                      <a16:colId xmlns:a16="http://schemas.microsoft.com/office/drawing/2014/main" val="20000"/>
                    </a:ext>
                  </a:extLst>
                </a:gridCol>
                <a:gridCol w="4036247">
                  <a:extLst>
                    <a:ext uri="{9D8B030D-6E8A-4147-A177-3AD203B41FA5}">
                      <a16:colId xmlns:a16="http://schemas.microsoft.com/office/drawing/2014/main" val="20001"/>
                    </a:ext>
                  </a:extLst>
                </a:gridCol>
              </a:tblGrid>
              <a:tr h="424631">
                <a:tc>
                  <a:txBody>
                    <a:bodyPr/>
                    <a:lstStyle/>
                    <a:p>
                      <a:pPr algn="l" fontAlgn="ctr" latinLnBrk="0"/>
                      <a:r>
                        <a:rPr lang="en-US" sz="2400" b="1"/>
                        <a:t>DataReader</a:t>
                      </a:r>
                    </a:p>
                  </a:txBody>
                  <a:tcPr marL="60960" marR="60960" marT="60960" marB="60960" anchor="ctr">
                    <a:lnL>
                      <a:noFill/>
                    </a:lnL>
                    <a:lnR>
                      <a:noFill/>
                    </a:lnR>
                    <a:lnT>
                      <a:noFill/>
                    </a:lnT>
                    <a:lnB w="7620"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n-US" sz="2400" b="1"/>
                        <a:t>DataSet</a:t>
                      </a:r>
                    </a:p>
                  </a:txBody>
                  <a:tcPr marL="60960" marR="60960" marT="60960" marB="60960" anchor="ctr">
                    <a:lnL>
                      <a:noFill/>
                    </a:lnL>
                    <a:lnR>
                      <a:noFill/>
                    </a:lnR>
                    <a:lnT>
                      <a:noFill/>
                    </a:lnT>
                    <a:lnB w="7620"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718606">
                <a:tc>
                  <a:txBody>
                    <a:bodyPr/>
                    <a:lstStyle/>
                    <a:p>
                      <a:pPr algn="l" fontAlgn="t" latinLnBrk="0"/>
                      <a:r>
                        <a:rPr lang="en-US" sz="2400" b="0"/>
                        <a:t>Performance is better</a:t>
                      </a:r>
                    </a:p>
                  </a:txBody>
                  <a:tcPr marL="60960" marR="60960" marT="60960" marB="6096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sz="2400" b="0"/>
                        <a:t>Provides lower performance</a:t>
                      </a:r>
                      <a:br>
                        <a:rPr lang="en-US" sz="2400" b="0"/>
                      </a:br>
                      <a:endParaRPr lang="en-US" sz="2400" b="0"/>
                    </a:p>
                  </a:txBody>
                  <a:tcPr marL="60960" marR="60960" marT="60960" marB="6096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18606">
                <a:tc>
                  <a:txBody>
                    <a:bodyPr/>
                    <a:lstStyle/>
                    <a:p>
                      <a:pPr algn="l" fontAlgn="t" latinLnBrk="0"/>
                      <a:r>
                        <a:rPr lang="en-US" sz="2400" b="0"/>
                        <a:t>It cannot modify data</a:t>
                      </a:r>
                    </a:p>
                  </a:txBody>
                  <a:tcPr marL="60960" marR="60960" marT="60960" marB="6096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sz="2400" b="0"/>
                        <a:t>It can modify data</a:t>
                      </a:r>
                      <a:br>
                        <a:rPr lang="en-US" sz="2400" b="0"/>
                      </a:br>
                      <a:endParaRPr lang="en-US" sz="2400" b="0"/>
                    </a:p>
                  </a:txBody>
                  <a:tcPr marL="60960" marR="60960" marT="60960" marB="6096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1012581">
                <a:tc>
                  <a:txBody>
                    <a:bodyPr/>
                    <a:lstStyle/>
                    <a:p>
                      <a:pPr algn="l" fontAlgn="t" latinLnBrk="0"/>
                      <a:r>
                        <a:rPr lang="en-US" sz="2400" b="0"/>
                        <a:t>It supports connected Architecture</a:t>
                      </a:r>
                    </a:p>
                  </a:txBody>
                  <a:tcPr marL="60960" marR="60960" marT="60960" marB="6096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sz="2400" b="0"/>
                        <a:t>It supports disconnected architecture</a:t>
                      </a:r>
                      <a:br>
                        <a:rPr lang="en-US" sz="2400" b="0"/>
                      </a:br>
                      <a:endParaRPr lang="en-US" sz="2400" b="0"/>
                    </a:p>
                  </a:txBody>
                  <a:tcPr marL="60960" marR="60960" marT="60960" marB="6096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18606">
                <a:tc>
                  <a:txBody>
                    <a:bodyPr/>
                    <a:lstStyle/>
                    <a:p>
                      <a:pPr algn="l" fontAlgn="t" latinLnBrk="0"/>
                      <a:r>
                        <a:rPr lang="en-US" sz="2400" b="0"/>
                        <a:t>It has Read-only access</a:t>
                      </a:r>
                    </a:p>
                  </a:txBody>
                  <a:tcPr marL="60960" marR="60960" marT="60960" marB="6096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sz="2400" b="0"/>
                        <a:t>It has Read/Write access</a:t>
                      </a:r>
                      <a:br>
                        <a:rPr lang="en-US" sz="2400" b="0"/>
                      </a:br>
                      <a:endParaRPr lang="en-US" sz="2400" b="0"/>
                    </a:p>
                  </a:txBody>
                  <a:tcPr marL="60960" marR="60960" marT="60960" marB="6096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424631">
                <a:tc>
                  <a:txBody>
                    <a:bodyPr/>
                    <a:lstStyle/>
                    <a:p>
                      <a:pPr algn="l" fontAlgn="t" latinLnBrk="0"/>
                      <a:r>
                        <a:rPr lang="en-US" sz="2400" b="0"/>
                        <a:t>It has faster access to data</a:t>
                      </a:r>
                    </a:p>
                  </a:txBody>
                  <a:tcPr marL="60960" marR="60960" marT="60960" marB="60960">
                    <a:lnL>
                      <a:noFill/>
                    </a:lnL>
                    <a:lnR>
                      <a:noFill/>
                    </a:lnR>
                    <a:lnT w="7620"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latinLnBrk="0"/>
                      <a:r>
                        <a:rPr lang="en-US" sz="2400" b="0" dirty="0"/>
                        <a:t>It has slower access to data</a:t>
                      </a:r>
                    </a:p>
                  </a:txBody>
                  <a:tcPr marL="60960" marR="60960" marT="60960" marB="60960">
                    <a:lnL>
                      <a:noFill/>
                    </a:lnL>
                    <a:lnR>
                      <a:noFill/>
                    </a:lnR>
                    <a:lnT w="7620"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7224" y="2332017"/>
            <a:ext cx="7358114" cy="954107"/>
          </a:xfrm>
          <a:prstGeom prst="rect">
            <a:avLst/>
          </a:prstGeom>
          <a:noFill/>
        </p:spPr>
        <p:txBody>
          <a:bodyPr wrap="square" rtlCol="0">
            <a:spAutoFit/>
          </a:bodyPr>
          <a:lstStyle/>
          <a:p>
            <a:r>
              <a:rPr lang="en-US" sz="2800" dirty="0" smtClean="0"/>
              <a:t>What is the difference between </a:t>
            </a:r>
            <a:r>
              <a:rPr lang="en-US" sz="2800" dirty="0" err="1" smtClean="0"/>
              <a:t>ExecuteScalar</a:t>
            </a:r>
            <a:r>
              <a:rPr lang="en-US" sz="2800" dirty="0" smtClean="0"/>
              <a:t>, </a:t>
            </a:r>
            <a:r>
              <a:rPr lang="en-US" sz="2800" dirty="0" err="1" smtClean="0"/>
              <a:t>ExecuteReader</a:t>
            </a:r>
            <a:r>
              <a:rPr lang="en-US" sz="2800" dirty="0" smtClean="0"/>
              <a:t> and </a:t>
            </a:r>
            <a:r>
              <a:rPr lang="en-US" sz="2800" dirty="0" err="1" smtClean="0"/>
              <a:t>ExecuteNonQuery</a:t>
            </a:r>
            <a:r>
              <a:rPr lang="en-US" sz="2800" dirty="0" smtClean="0"/>
              <a:t>? </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3326" y="2214554"/>
            <a:ext cx="6770508" cy="523220"/>
          </a:xfrm>
          <a:prstGeom prst="rect">
            <a:avLst/>
          </a:prstGeom>
          <a:noFill/>
        </p:spPr>
        <p:txBody>
          <a:bodyPr wrap="none" rtlCol="0">
            <a:spAutoFit/>
          </a:bodyPr>
          <a:lstStyle/>
          <a:p>
            <a:r>
              <a:rPr lang="en-US" sz="2800" dirty="0" smtClean="0"/>
              <a:t>What is the </a:t>
            </a:r>
            <a:r>
              <a:rPr lang="en-US" sz="2800" dirty="0" err="1" smtClean="0"/>
              <a:t>DataAdapter</a:t>
            </a:r>
            <a:r>
              <a:rPr lang="en-US" sz="2800" dirty="0" smtClean="0"/>
              <a:t> Object in ADO.NET?</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Connection Object</a:t>
            </a:r>
            <a:endParaRPr lang="en-US" dirty="0"/>
          </a:p>
        </p:txBody>
      </p:sp>
      <p:sp>
        <p:nvSpPr>
          <p:cNvPr id="3" name="Content Placeholder 2"/>
          <p:cNvSpPr>
            <a:spLocks noGrp="1"/>
          </p:cNvSpPr>
          <p:nvPr>
            <p:ph idx="1"/>
          </p:nvPr>
        </p:nvSpPr>
        <p:spPr/>
        <p:txBody>
          <a:bodyPr>
            <a:normAutofit/>
          </a:bodyPr>
          <a:lstStyle/>
          <a:p>
            <a:pPr algn="just"/>
            <a:r>
              <a:rPr lang="en-IN" dirty="0" smtClean="0"/>
              <a:t>The first thing that we will have to do, when working with databases is to create a connection object.</a:t>
            </a:r>
          </a:p>
          <a:p>
            <a:pPr algn="just"/>
            <a:r>
              <a:rPr lang="en-US" dirty="0" smtClean="0"/>
              <a:t>2 Ways of creating connection object</a:t>
            </a:r>
          </a:p>
          <a:p>
            <a:pPr algn="just"/>
            <a:r>
              <a:rPr lang="en-US" dirty="0" smtClean="0"/>
              <a:t>Do not hard code connection string: </a:t>
            </a:r>
            <a:r>
              <a:rPr lang="en-US" sz="2800" dirty="0" err="1" smtClean="0"/>
              <a:t>Web.config</a:t>
            </a:r>
            <a:endParaRPr lang="en-IN" dirty="0" smtClean="0"/>
          </a:p>
        </p:txBody>
      </p:sp>
    </p:spTree>
    <p:extLst>
      <p:ext uri="{BB962C8B-B14F-4D97-AF65-F5344CB8AC3E}">
        <p14:creationId xmlns:p14="http://schemas.microsoft.com/office/powerpoint/2010/main" val="113662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 to Specify Connection String</a:t>
            </a:r>
            <a:endParaRPr lang="en-IN" dirty="0"/>
          </a:p>
        </p:txBody>
      </p:sp>
      <p:sp>
        <p:nvSpPr>
          <p:cNvPr id="3" name="Content Placeholder 2"/>
          <p:cNvSpPr>
            <a:spLocks noGrp="1"/>
          </p:cNvSpPr>
          <p:nvPr>
            <p:ph idx="1"/>
          </p:nvPr>
        </p:nvSpPr>
        <p:spPr/>
        <p:txBody>
          <a:bodyPr>
            <a:normAutofit/>
          </a:bodyPr>
          <a:lstStyle/>
          <a:p>
            <a:pPr marL="514350" indent="-514350">
              <a:buNone/>
            </a:pPr>
            <a:r>
              <a:rPr lang="en-IN" dirty="0" err="1" smtClean="0"/>
              <a:t>SqlConnection</a:t>
            </a:r>
            <a:r>
              <a:rPr lang="en-IN" dirty="0" smtClean="0"/>
              <a:t> con = new </a:t>
            </a:r>
            <a:r>
              <a:rPr lang="en-IN" dirty="0" err="1" smtClean="0"/>
              <a:t>SqlConnection</a:t>
            </a:r>
            <a:r>
              <a:rPr lang="en-IN" dirty="0" smtClean="0"/>
              <a:t>(@"</a:t>
            </a:r>
            <a:r>
              <a:rPr lang="en-IN" sz="1200" dirty="0" smtClean="0"/>
              <a:t>Data Source=(</a:t>
            </a:r>
            <a:r>
              <a:rPr lang="en-IN" sz="1200" dirty="0" err="1" smtClean="0"/>
              <a:t>LocalDB</a:t>
            </a:r>
            <a:r>
              <a:rPr lang="en-IN" sz="1200" dirty="0" smtClean="0"/>
              <a:t>)\</a:t>
            </a:r>
            <a:r>
              <a:rPr lang="en-IN" sz="1200" dirty="0" err="1" smtClean="0"/>
              <a:t>MSSQLLocalDB;AttachDbFilename</a:t>
            </a:r>
            <a:r>
              <a:rPr lang="en-IN" sz="1200" dirty="0" smtClean="0"/>
              <a:t>=D:\Personal\WDDN\C# Codes 2019-20\ADONET_Demo1\ADONET_Demo1\</a:t>
            </a:r>
            <a:r>
              <a:rPr lang="en-IN" sz="1200" dirty="0" err="1" smtClean="0"/>
              <a:t>App_Data</a:t>
            </a:r>
            <a:r>
              <a:rPr lang="en-IN" sz="1200" dirty="0" smtClean="0"/>
              <a:t>\</a:t>
            </a:r>
            <a:r>
              <a:rPr lang="en-IN" sz="1200" dirty="0" err="1" smtClean="0"/>
              <a:t>Test.mdf;Integrated</a:t>
            </a:r>
            <a:r>
              <a:rPr lang="en-IN" sz="1200" dirty="0" smtClean="0"/>
              <a:t> Security=True</a:t>
            </a:r>
            <a:r>
              <a:rPr lang="en-IN" dirty="0" smtClean="0"/>
              <a:t>");</a:t>
            </a:r>
          </a:p>
          <a:p>
            <a:pPr marL="514350" indent="-514350">
              <a:buFont typeface="+mj-lt"/>
              <a:buAutoNum type="arabicPeriod"/>
            </a:pPr>
            <a:endParaRPr lang="en-IN" dirty="0" smtClean="0"/>
          </a:p>
          <a:p>
            <a:pPr>
              <a:buNone/>
            </a:pPr>
            <a:r>
              <a:rPr lang="en-IN" dirty="0" err="1" smtClean="0"/>
              <a:t>SqlConnection</a:t>
            </a:r>
            <a:r>
              <a:rPr lang="en-IN" dirty="0" smtClean="0"/>
              <a:t> con = new </a:t>
            </a:r>
            <a:r>
              <a:rPr lang="en-IN" dirty="0" err="1" smtClean="0"/>
              <a:t>SqlConnection</a:t>
            </a:r>
            <a:r>
              <a:rPr lang="en-IN" dirty="0" smtClean="0"/>
              <a:t>();</a:t>
            </a:r>
          </a:p>
          <a:p>
            <a:pPr>
              <a:buNone/>
            </a:pPr>
            <a:r>
              <a:rPr lang="en-IN" dirty="0" err="1" smtClean="0"/>
              <a:t>con.ConnectionString</a:t>
            </a:r>
            <a:r>
              <a:rPr lang="en-IN" dirty="0" smtClean="0"/>
              <a:t> = @"</a:t>
            </a:r>
            <a:r>
              <a:rPr lang="en-IN" sz="1200" dirty="0" smtClean="0"/>
              <a:t>Data Source=(</a:t>
            </a:r>
            <a:r>
              <a:rPr lang="en-IN" sz="1200" dirty="0" err="1" smtClean="0"/>
              <a:t>LocalDB</a:t>
            </a:r>
            <a:r>
              <a:rPr lang="en-IN" sz="1200" dirty="0" smtClean="0"/>
              <a:t>)\</a:t>
            </a:r>
            <a:r>
              <a:rPr lang="en-IN" sz="1200" dirty="0" err="1" smtClean="0"/>
              <a:t>MSSQLLocalDB;AttachDbFilename</a:t>
            </a:r>
            <a:r>
              <a:rPr lang="en-IN" sz="1200" dirty="0" smtClean="0"/>
              <a:t>=D:\Personal\WDDN\C# Codes 2019-20\ADONET_Demo1\ADONET_Demo1\</a:t>
            </a:r>
            <a:r>
              <a:rPr lang="en-IN" sz="1200" dirty="0" err="1" smtClean="0"/>
              <a:t>App_Data</a:t>
            </a:r>
            <a:r>
              <a:rPr lang="en-IN" sz="1200" dirty="0" smtClean="0"/>
              <a:t>\</a:t>
            </a:r>
            <a:r>
              <a:rPr lang="en-IN" sz="1200" dirty="0" err="1" smtClean="0"/>
              <a:t>Test.mdf;Integrated</a:t>
            </a:r>
            <a:r>
              <a:rPr lang="en-IN" sz="1200" dirty="0" smtClean="0"/>
              <a:t> Security=True</a:t>
            </a:r>
            <a:r>
              <a:rPr lang="en-IN" dirty="0" smtClean="0"/>
              <a:t>";</a:t>
            </a:r>
          </a:p>
          <a:p>
            <a:pPr lvl="1"/>
            <a:endParaRPr lang="en-IN" dirty="0" smtClean="0"/>
          </a:p>
          <a:p>
            <a:endParaRPr lang="en-IN" dirty="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2260623"/>
            <a:ext cx="8229600" cy="4525963"/>
          </a:xfrm>
        </p:spPr>
        <p:txBody>
          <a:bodyPr/>
          <a:lstStyle/>
          <a:p>
            <a:pPr>
              <a:buNone/>
            </a:pPr>
            <a:r>
              <a:rPr lang="en-IN" dirty="0" smtClean="0">
                <a:solidFill>
                  <a:srgbClr val="00B050"/>
                </a:solidFill>
              </a:rPr>
              <a:t>&lt;</a:t>
            </a:r>
            <a:r>
              <a:rPr lang="en-IN" dirty="0" err="1" smtClean="0">
                <a:solidFill>
                  <a:srgbClr val="00B050"/>
                </a:solidFill>
              </a:rPr>
              <a:t>connectionStrings</a:t>
            </a:r>
            <a:r>
              <a:rPr lang="en-IN" dirty="0" smtClean="0">
                <a:solidFill>
                  <a:srgbClr val="00B050"/>
                </a:solidFill>
              </a:rPr>
              <a:t>&gt;</a:t>
            </a:r>
          </a:p>
          <a:p>
            <a:pPr>
              <a:buNone/>
            </a:pPr>
            <a:r>
              <a:rPr lang="en-IN" dirty="0" smtClean="0"/>
              <a:t>    &lt;add </a:t>
            </a:r>
            <a:r>
              <a:rPr lang="en-IN" dirty="0" smtClean="0">
                <a:solidFill>
                  <a:srgbClr val="00B0F0"/>
                </a:solidFill>
              </a:rPr>
              <a:t>name</a:t>
            </a:r>
            <a:r>
              <a:rPr lang="en-IN" dirty="0" smtClean="0"/>
              <a:t>="</a:t>
            </a:r>
            <a:r>
              <a:rPr lang="en-IN" dirty="0" err="1" smtClean="0"/>
              <a:t>ConTest</a:t>
            </a:r>
            <a:r>
              <a:rPr lang="en-IN" dirty="0" smtClean="0"/>
              <a:t>" </a:t>
            </a:r>
            <a:r>
              <a:rPr lang="en-IN" dirty="0" err="1" smtClean="0">
                <a:solidFill>
                  <a:srgbClr val="00B0F0"/>
                </a:solidFill>
              </a:rPr>
              <a:t>connectionString</a:t>
            </a:r>
            <a:r>
              <a:rPr lang="en-IN" dirty="0" smtClean="0"/>
              <a:t>="</a:t>
            </a:r>
            <a:r>
              <a:rPr lang="en-IN" dirty="0" smtClean="0">
                <a:solidFill>
                  <a:srgbClr val="FFC000"/>
                </a:solidFill>
              </a:rPr>
              <a:t>Data Source</a:t>
            </a:r>
            <a:r>
              <a:rPr lang="en-IN" dirty="0" smtClean="0"/>
              <a:t>=</a:t>
            </a:r>
            <a:r>
              <a:rPr lang="en-IN" sz="2000" dirty="0" smtClean="0"/>
              <a:t>(</a:t>
            </a:r>
            <a:r>
              <a:rPr lang="en-IN" sz="2000" dirty="0" err="1" smtClean="0"/>
              <a:t>LocalDB</a:t>
            </a:r>
            <a:r>
              <a:rPr lang="en-IN" sz="2000" dirty="0" smtClean="0"/>
              <a:t>)\</a:t>
            </a:r>
            <a:r>
              <a:rPr lang="en-IN" sz="2000" dirty="0" err="1" smtClean="0"/>
              <a:t>MSSQLLocalDB;AttachDbFilename</a:t>
            </a:r>
            <a:r>
              <a:rPr lang="en-IN" sz="2000" dirty="0" smtClean="0"/>
              <a:t>=D:\Personal\WDDN\C# Codes 2019-20\ADONET_Demo1\ADONET_Demo1\</a:t>
            </a:r>
            <a:r>
              <a:rPr lang="en-IN" sz="2000" dirty="0" err="1" smtClean="0"/>
              <a:t>App_Data</a:t>
            </a:r>
            <a:r>
              <a:rPr lang="en-IN" sz="2000" dirty="0" smtClean="0"/>
              <a:t>\</a:t>
            </a:r>
            <a:r>
              <a:rPr lang="en-IN" sz="2000" dirty="0" err="1" smtClean="0"/>
              <a:t>Test.mdf</a:t>
            </a:r>
            <a:r>
              <a:rPr lang="en-IN" dirty="0" err="1" smtClean="0"/>
              <a:t>;</a:t>
            </a:r>
            <a:r>
              <a:rPr lang="en-IN" sz="2800" dirty="0" err="1" smtClean="0">
                <a:solidFill>
                  <a:srgbClr val="FFC000"/>
                </a:solidFill>
              </a:rPr>
              <a:t>Integrated</a:t>
            </a:r>
            <a:r>
              <a:rPr lang="en-IN" sz="2800" dirty="0" smtClean="0">
                <a:solidFill>
                  <a:srgbClr val="FFC000"/>
                </a:solidFill>
              </a:rPr>
              <a:t> Security</a:t>
            </a:r>
            <a:r>
              <a:rPr lang="en-IN" dirty="0" smtClean="0"/>
              <a:t>=True"/&gt;</a:t>
            </a:r>
          </a:p>
          <a:p>
            <a:pPr>
              <a:buNone/>
            </a:pPr>
            <a:r>
              <a:rPr lang="en-IN" dirty="0" smtClean="0"/>
              <a:t>  </a:t>
            </a:r>
            <a:r>
              <a:rPr lang="en-IN" dirty="0" smtClean="0">
                <a:solidFill>
                  <a:srgbClr val="00B050"/>
                </a:solidFill>
              </a:rPr>
              <a:t>&lt;/</a:t>
            </a:r>
            <a:r>
              <a:rPr lang="en-IN" dirty="0" err="1" smtClean="0">
                <a:solidFill>
                  <a:srgbClr val="00B050"/>
                </a:solidFill>
              </a:rPr>
              <a:t>connectionStrings</a:t>
            </a:r>
            <a:r>
              <a:rPr lang="en-IN" dirty="0" smtClean="0">
                <a:solidFill>
                  <a:srgbClr val="00B050"/>
                </a:solidFill>
              </a:rPr>
              <a:t>&gt;</a:t>
            </a:r>
            <a:endParaRPr lang="en-IN" dirty="0">
              <a:solidFill>
                <a:srgbClr val="00B050"/>
              </a:solidFill>
            </a:endParaRPr>
          </a:p>
        </p:txBody>
      </p:sp>
      <p:pic>
        <p:nvPicPr>
          <p:cNvPr id="1026" name="Picture 2"/>
          <p:cNvPicPr>
            <a:picLocks noChangeAspect="1" noChangeArrowheads="1"/>
          </p:cNvPicPr>
          <p:nvPr/>
        </p:nvPicPr>
        <p:blipFill>
          <a:blip r:embed="rId3" cstate="print"/>
          <a:srcRect/>
          <a:stretch>
            <a:fillRect/>
          </a:stretch>
        </p:blipFill>
        <p:spPr bwMode="auto">
          <a:xfrm>
            <a:off x="415925" y="165092"/>
            <a:ext cx="8312150" cy="2120900"/>
          </a:xfrm>
          <a:prstGeom prst="rect">
            <a:avLst/>
          </a:prstGeom>
          <a:noFill/>
          <a:ln w="9525">
            <a:solidFill>
              <a:schemeClr val="accent1"/>
            </a:solidFill>
            <a:miter lim="800000"/>
            <a:headEnd/>
            <a:tailEnd/>
          </a:ln>
          <a:effectLst/>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Access Connection String from </a:t>
            </a:r>
            <a:r>
              <a:rPr lang="en-US" dirty="0" err="1" smtClean="0"/>
              <a:t>Web.config</a:t>
            </a:r>
            <a:endParaRPr lang="en-IN" dirty="0"/>
          </a:p>
        </p:txBody>
      </p:sp>
      <p:sp>
        <p:nvSpPr>
          <p:cNvPr id="3" name="Content Placeholder 2"/>
          <p:cNvSpPr>
            <a:spLocks noGrp="1"/>
          </p:cNvSpPr>
          <p:nvPr>
            <p:ph idx="1"/>
          </p:nvPr>
        </p:nvSpPr>
        <p:spPr/>
        <p:txBody>
          <a:bodyPr/>
          <a:lstStyle/>
          <a:p>
            <a:pPr>
              <a:buNone/>
            </a:pPr>
            <a:r>
              <a:rPr lang="en-IN" dirty="0" smtClean="0"/>
              <a:t>using </a:t>
            </a:r>
            <a:r>
              <a:rPr lang="en-IN" dirty="0" err="1" smtClean="0"/>
              <a:t>System.Web.Configuration</a:t>
            </a:r>
            <a:r>
              <a:rPr lang="en-IN" dirty="0" smtClean="0"/>
              <a:t>;</a:t>
            </a:r>
          </a:p>
          <a:p>
            <a:pPr>
              <a:buNone/>
            </a:pPr>
            <a:endParaRPr lang="en-US" dirty="0" smtClean="0"/>
          </a:p>
          <a:p>
            <a:pPr>
              <a:buNone/>
            </a:pPr>
            <a:r>
              <a:rPr lang="en-IN" dirty="0" smtClean="0"/>
              <a:t> </a:t>
            </a:r>
            <a:r>
              <a:rPr lang="en-IN" dirty="0" err="1" smtClean="0"/>
              <a:t>SqlConnection</a:t>
            </a:r>
            <a:r>
              <a:rPr lang="en-IN" dirty="0" smtClean="0"/>
              <a:t> con = new </a:t>
            </a:r>
            <a:r>
              <a:rPr lang="en-IN" dirty="0" err="1" smtClean="0"/>
              <a:t>SqlConnection</a:t>
            </a:r>
            <a:r>
              <a:rPr lang="en-IN" dirty="0" smtClean="0"/>
              <a:t>();           </a:t>
            </a:r>
          </a:p>
          <a:p>
            <a:pPr>
              <a:buNone/>
            </a:pPr>
            <a:r>
              <a:rPr lang="en-IN" dirty="0" smtClean="0"/>
              <a:t> </a:t>
            </a:r>
            <a:r>
              <a:rPr lang="en-IN" dirty="0" err="1" smtClean="0"/>
              <a:t>con.ConnectionString</a:t>
            </a:r>
            <a:r>
              <a:rPr lang="en-IN" dirty="0" smtClean="0"/>
              <a:t> = </a:t>
            </a:r>
            <a:r>
              <a:rPr lang="en-IN" dirty="0" err="1" smtClean="0"/>
              <a:t>WebConfigurationManager.ConnectionStrings</a:t>
            </a:r>
            <a:r>
              <a:rPr lang="en-IN" dirty="0" smtClean="0"/>
              <a:t>["</a:t>
            </a:r>
            <a:r>
              <a:rPr lang="en-IN" dirty="0" err="1" smtClean="0"/>
              <a:t>ConTest</a:t>
            </a:r>
            <a:r>
              <a:rPr lang="en-IN" dirty="0" smtClean="0"/>
              <a:t>"].</a:t>
            </a:r>
            <a:r>
              <a:rPr lang="en-IN" dirty="0" err="1" smtClean="0"/>
              <a:t>ConnectionString</a:t>
            </a:r>
            <a:r>
              <a:rPr lang="en-IN" dirty="0" smtClean="0"/>
              <a:t>;</a:t>
            </a:r>
            <a:endParaRPr lang="en-IN" dirty="0"/>
          </a:p>
        </p:txBody>
      </p:sp>
      <p:pic>
        <p:nvPicPr>
          <p:cNvPr id="2050" name="Picture 2"/>
          <p:cNvPicPr>
            <a:picLocks noChangeAspect="1" noChangeArrowheads="1"/>
          </p:cNvPicPr>
          <p:nvPr/>
        </p:nvPicPr>
        <p:blipFill>
          <a:blip r:embed="rId3" cstate="print"/>
          <a:srcRect/>
          <a:stretch>
            <a:fillRect/>
          </a:stretch>
        </p:blipFill>
        <p:spPr bwMode="auto">
          <a:xfrm>
            <a:off x="877914" y="5686444"/>
            <a:ext cx="7480300" cy="457200"/>
          </a:xfrm>
          <a:prstGeom prst="rect">
            <a:avLst/>
          </a:prstGeom>
          <a:noFill/>
          <a:ln w="9525">
            <a:solidFill>
              <a:schemeClr val="accent1"/>
            </a:solidFill>
            <a:miter lim="800000"/>
            <a:headEnd/>
            <a:tailEnd/>
          </a:ln>
          <a:effectLst/>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ConnectionString</a:t>
            </a:r>
            <a:r>
              <a:rPr lang="en-US" dirty="0" smtClean="0"/>
              <a:t> and Properties</a:t>
            </a:r>
            <a:endParaRPr lang="en-US" dirty="0"/>
          </a:p>
        </p:txBody>
      </p:sp>
      <p:sp>
        <p:nvSpPr>
          <p:cNvPr id="3" name="Content Placeholder 2"/>
          <p:cNvSpPr>
            <a:spLocks noGrp="1"/>
          </p:cNvSpPr>
          <p:nvPr>
            <p:ph idx="1"/>
          </p:nvPr>
        </p:nvSpPr>
        <p:spPr/>
        <p:txBody>
          <a:bodyPr>
            <a:noAutofit/>
          </a:bodyPr>
          <a:lstStyle/>
          <a:p>
            <a:pPr algn="just"/>
            <a:r>
              <a:rPr lang="en-IN" dirty="0" smtClean="0"/>
              <a:t>Key/Value pairs that has the information required to create a connection object</a:t>
            </a:r>
          </a:p>
          <a:p>
            <a:pPr algn="just"/>
            <a:r>
              <a:rPr lang="en-US" dirty="0" smtClean="0"/>
              <a:t>Properties</a:t>
            </a:r>
          </a:p>
          <a:p>
            <a:pPr lvl="1" algn="just"/>
            <a:r>
              <a:rPr lang="en-US" dirty="0" smtClean="0"/>
              <a:t>Data Source</a:t>
            </a:r>
          </a:p>
          <a:p>
            <a:pPr lvl="1" algn="just"/>
            <a:r>
              <a:rPr lang="en-US" dirty="0" smtClean="0"/>
              <a:t>Initial Catalog</a:t>
            </a:r>
          </a:p>
          <a:p>
            <a:pPr lvl="1" algn="just"/>
            <a:r>
              <a:rPr lang="en-US" dirty="0" smtClean="0"/>
              <a:t>SSIP</a:t>
            </a:r>
          </a:p>
          <a:p>
            <a:pPr lvl="1" algn="just"/>
            <a:r>
              <a:rPr lang="en-US" dirty="0" smtClean="0"/>
              <a:t>Connection Timeout</a:t>
            </a:r>
          </a:p>
          <a:p>
            <a:pPr lvl="1" algn="just">
              <a:buNone/>
            </a:pPr>
            <a:r>
              <a:rPr lang="en-US" dirty="0"/>
              <a:t/>
            </a:r>
            <a:br>
              <a:rPr lang="en-US" dirty="0"/>
            </a:br>
            <a:r>
              <a:rPr lang="en-US" dirty="0" smtClean="0"/>
              <a:t> </a:t>
            </a: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6210260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and Close Connection</a:t>
            </a:r>
            <a:endParaRPr lang="en-US" dirty="0"/>
          </a:p>
        </p:txBody>
      </p:sp>
      <p:sp>
        <p:nvSpPr>
          <p:cNvPr id="3" name="Content Placeholder 2"/>
          <p:cNvSpPr>
            <a:spLocks noGrp="1"/>
          </p:cNvSpPr>
          <p:nvPr>
            <p:ph idx="1"/>
          </p:nvPr>
        </p:nvSpPr>
        <p:spPr/>
        <p:txBody>
          <a:bodyPr>
            <a:noAutofit/>
          </a:bodyPr>
          <a:lstStyle/>
          <a:p>
            <a:r>
              <a:rPr lang="en-US" dirty="0" smtClean="0"/>
              <a:t>Create Connection</a:t>
            </a:r>
          </a:p>
          <a:p>
            <a:pPr lvl="1"/>
            <a:r>
              <a:rPr lang="en-IN" dirty="0" err="1" smtClean="0"/>
              <a:t>SqlConnection</a:t>
            </a:r>
            <a:r>
              <a:rPr lang="en-IN" dirty="0" smtClean="0"/>
              <a:t> con = new </a:t>
            </a:r>
            <a:r>
              <a:rPr lang="en-IN" dirty="0" err="1" smtClean="0"/>
              <a:t>SqlConnection</a:t>
            </a:r>
            <a:r>
              <a:rPr lang="en-IN" dirty="0" smtClean="0"/>
              <a:t>(); </a:t>
            </a:r>
          </a:p>
          <a:p>
            <a:r>
              <a:rPr lang="en-IN" dirty="0" smtClean="0"/>
              <a:t>Open Connection</a:t>
            </a:r>
          </a:p>
          <a:p>
            <a:pPr lvl="1"/>
            <a:r>
              <a:rPr lang="en-IN" dirty="0" err="1" smtClean="0"/>
              <a:t>con.Open</a:t>
            </a:r>
            <a:r>
              <a:rPr lang="en-IN" dirty="0" smtClean="0"/>
              <a:t>()</a:t>
            </a:r>
            <a:endParaRPr lang="en-US" dirty="0" smtClean="0"/>
          </a:p>
          <a:p>
            <a:r>
              <a:rPr lang="en-US" dirty="0" smtClean="0"/>
              <a:t>Do your tasks</a:t>
            </a:r>
          </a:p>
          <a:p>
            <a:pPr lvl="1">
              <a:buNone/>
            </a:pPr>
            <a:r>
              <a:rPr lang="en-US" dirty="0" smtClean="0"/>
              <a:t>//</a:t>
            </a:r>
          </a:p>
          <a:p>
            <a:r>
              <a:rPr lang="en-US" dirty="0" smtClean="0"/>
              <a:t>Close your Connection</a:t>
            </a:r>
          </a:p>
          <a:p>
            <a:pPr lvl="1"/>
            <a:r>
              <a:rPr lang="en-US" dirty="0" err="1" smtClean="0"/>
              <a:t>con.Close</a:t>
            </a:r>
            <a:r>
              <a:rPr lang="en-US" dirty="0" smtClean="0"/>
              <a:t>()</a:t>
            </a: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27808847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Alternatives</a:t>
            </a:r>
            <a:endParaRPr lang="en-IN" dirty="0"/>
          </a:p>
        </p:txBody>
      </p:sp>
      <p:sp>
        <p:nvSpPr>
          <p:cNvPr id="3" name="Content Placeholder 2"/>
          <p:cNvSpPr>
            <a:spLocks noGrp="1"/>
          </p:cNvSpPr>
          <p:nvPr>
            <p:ph idx="1"/>
          </p:nvPr>
        </p:nvSpPr>
        <p:spPr/>
        <p:txBody>
          <a:bodyPr>
            <a:normAutofit fontScale="92500" lnSpcReduction="20000"/>
          </a:bodyPr>
          <a:lstStyle/>
          <a:p>
            <a:pPr>
              <a:buNone/>
            </a:pPr>
            <a:r>
              <a:rPr lang="en-US" dirty="0" smtClean="0"/>
              <a:t>	using(object)</a:t>
            </a:r>
          </a:p>
          <a:p>
            <a:pPr lvl="1">
              <a:buNone/>
            </a:pPr>
            <a:r>
              <a:rPr lang="en-US" dirty="0" smtClean="0"/>
              <a:t>{</a:t>
            </a:r>
          </a:p>
          <a:p>
            <a:pPr lvl="1">
              <a:buNone/>
            </a:pPr>
            <a:r>
              <a:rPr lang="en-US" dirty="0" smtClean="0"/>
              <a:t>	…</a:t>
            </a:r>
          </a:p>
          <a:p>
            <a:pPr lvl="1">
              <a:buNone/>
            </a:pPr>
            <a:r>
              <a:rPr lang="en-US" dirty="0" smtClean="0"/>
              <a:t>}</a:t>
            </a:r>
          </a:p>
          <a:p>
            <a:r>
              <a:rPr lang="en-US" dirty="0" smtClean="0"/>
              <a:t>Disposable Object</a:t>
            </a:r>
          </a:p>
          <a:p>
            <a:r>
              <a:rPr lang="en-US" dirty="0" smtClean="0"/>
              <a:t>CLR</a:t>
            </a:r>
          </a:p>
          <a:p>
            <a:pPr lvl="1"/>
            <a:r>
              <a:rPr lang="en-US" dirty="0" smtClean="0"/>
              <a:t>Dispose()</a:t>
            </a:r>
          </a:p>
          <a:p>
            <a:r>
              <a:rPr lang="en-US" dirty="0" smtClean="0"/>
              <a:t>Dispose()</a:t>
            </a:r>
            <a:r>
              <a:rPr lang="en-US" dirty="0" smtClean="0">
                <a:sym typeface="Wingdings" pitchFamily="2" charset="2"/>
              </a:rPr>
              <a:t>Close()</a:t>
            </a:r>
          </a:p>
          <a:p>
            <a:r>
              <a:rPr lang="en-US" dirty="0" smtClean="0">
                <a:sym typeface="Wingdings" pitchFamily="2" charset="2"/>
              </a:rPr>
              <a:t>Shorten database code</a:t>
            </a:r>
          </a:p>
          <a:p>
            <a:r>
              <a:rPr lang="en-US" dirty="0" smtClean="0">
                <a:sym typeface="Wingdings" pitchFamily="2" charset="2"/>
              </a:rPr>
              <a:t>No need of finally block</a:t>
            </a:r>
            <a:endParaRPr lang="en-US" dirty="0" smtClean="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 Object</a:t>
            </a:r>
            <a:endParaRPr lang="en-US" dirty="0"/>
          </a:p>
        </p:txBody>
      </p:sp>
      <p:sp>
        <p:nvSpPr>
          <p:cNvPr id="3" name="Content Placeholder 2"/>
          <p:cNvSpPr>
            <a:spLocks noGrp="1"/>
          </p:cNvSpPr>
          <p:nvPr>
            <p:ph idx="1"/>
          </p:nvPr>
        </p:nvSpPr>
        <p:spPr>
          <a:xfrm>
            <a:off x="395536" y="1556792"/>
            <a:ext cx="8229600" cy="4525963"/>
          </a:xfrm>
        </p:spPr>
        <p:txBody>
          <a:bodyPr>
            <a:normAutofit fontScale="92500" lnSpcReduction="10000"/>
          </a:bodyPr>
          <a:lstStyle/>
          <a:p>
            <a:r>
              <a:rPr lang="en-IN" dirty="0" smtClean="0"/>
              <a:t>A Command object executes the SQL </a:t>
            </a:r>
            <a:r>
              <a:rPr lang="en-IN" sz="2800" dirty="0" smtClean="0"/>
              <a:t>statement</a:t>
            </a:r>
          </a:p>
          <a:p>
            <a:endParaRPr lang="en-IN" sz="2800" dirty="0" smtClean="0"/>
          </a:p>
          <a:p>
            <a:pPr>
              <a:buNone/>
            </a:pPr>
            <a:r>
              <a:rPr lang="en-IN" dirty="0" smtClean="0"/>
              <a:t>string command = "Select * from Food";</a:t>
            </a:r>
          </a:p>
          <a:p>
            <a:pPr>
              <a:buNone/>
            </a:pPr>
            <a:r>
              <a:rPr lang="en-IN" dirty="0" err="1" smtClean="0"/>
              <a:t>SqlCommand</a:t>
            </a:r>
            <a:r>
              <a:rPr lang="en-IN" dirty="0" smtClean="0"/>
              <a:t> </a:t>
            </a:r>
            <a:r>
              <a:rPr lang="en-IN" dirty="0" err="1" smtClean="0"/>
              <a:t>cmd</a:t>
            </a:r>
            <a:r>
              <a:rPr lang="en-IN" dirty="0" smtClean="0"/>
              <a:t> = new </a:t>
            </a:r>
            <a:r>
              <a:rPr lang="en-IN" dirty="0" err="1" smtClean="0"/>
              <a:t>SqlCommand</a:t>
            </a:r>
            <a:r>
              <a:rPr lang="en-IN" dirty="0" smtClean="0"/>
              <a:t>(command, con); </a:t>
            </a:r>
          </a:p>
          <a:p>
            <a:pPr>
              <a:buNone/>
            </a:pPr>
            <a:r>
              <a:rPr lang="en-IN" u="sng" dirty="0" smtClean="0">
                <a:solidFill>
                  <a:srgbClr val="7030A0"/>
                </a:solidFill>
              </a:rPr>
              <a:t>OR</a:t>
            </a:r>
          </a:p>
          <a:p>
            <a:pPr>
              <a:buNone/>
            </a:pPr>
            <a:r>
              <a:rPr lang="en-IN" dirty="0" err="1" smtClean="0"/>
              <a:t>SqlCommand</a:t>
            </a:r>
            <a:r>
              <a:rPr lang="en-IN" dirty="0" smtClean="0"/>
              <a:t> </a:t>
            </a:r>
            <a:r>
              <a:rPr lang="en-IN" dirty="0" err="1" smtClean="0"/>
              <a:t>cmd</a:t>
            </a:r>
            <a:r>
              <a:rPr lang="en-IN" dirty="0" smtClean="0"/>
              <a:t> = new </a:t>
            </a:r>
            <a:r>
              <a:rPr lang="en-IN" dirty="0" err="1" smtClean="0"/>
              <a:t>SqlCommand</a:t>
            </a:r>
            <a:r>
              <a:rPr lang="en-IN" dirty="0" smtClean="0"/>
              <a:t>()</a:t>
            </a:r>
          </a:p>
          <a:p>
            <a:pPr>
              <a:buNone/>
            </a:pPr>
            <a:r>
              <a:rPr lang="en-IN" dirty="0" err="1" smtClean="0"/>
              <a:t>cmd.Conenction</a:t>
            </a:r>
            <a:r>
              <a:rPr lang="en-IN" dirty="0" smtClean="0"/>
              <a:t> = con;</a:t>
            </a:r>
          </a:p>
          <a:p>
            <a:pPr>
              <a:buNone/>
            </a:pPr>
            <a:r>
              <a:rPr lang="en-IN" dirty="0" err="1" smtClean="0"/>
              <a:t>cmd.CommandText</a:t>
            </a:r>
            <a:r>
              <a:rPr lang="en-IN" dirty="0" smtClean="0"/>
              <a:t> = “Select * from Food”</a:t>
            </a:r>
            <a:endParaRPr lang="en-US" dirty="0"/>
          </a:p>
        </p:txBody>
      </p:sp>
    </p:spTree>
    <p:extLst>
      <p:ext uri="{BB962C8B-B14F-4D97-AF65-F5344CB8AC3E}">
        <p14:creationId xmlns:p14="http://schemas.microsoft.com/office/powerpoint/2010/main" val="27702021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787400" y="1092200"/>
            <a:ext cx="7569200" cy="4673600"/>
          </a:xfrm>
          <a:prstGeom prst="rect">
            <a:avLst/>
          </a:prstGeom>
          <a:noFill/>
          <a:ln w="9525">
            <a:solidFill>
              <a:schemeClr val="accent1"/>
            </a:solid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ADO.NET ?</a:t>
            </a:r>
            <a:endParaRPr lang="en-US" dirty="0"/>
          </a:p>
        </p:txBody>
      </p:sp>
      <p:sp>
        <p:nvSpPr>
          <p:cNvPr id="3" name="Content Placeholder 2"/>
          <p:cNvSpPr>
            <a:spLocks noGrp="1"/>
          </p:cNvSpPr>
          <p:nvPr>
            <p:ph idx="1"/>
          </p:nvPr>
        </p:nvSpPr>
        <p:spPr/>
        <p:txBody>
          <a:bodyPr>
            <a:noAutofit/>
          </a:bodyPr>
          <a:lstStyle/>
          <a:p>
            <a:pPr algn="just"/>
            <a:r>
              <a:rPr lang="en-US" dirty="0"/>
              <a:t>It is a part of the base class library that is included with the Microsoft .</a:t>
            </a:r>
            <a:r>
              <a:rPr lang="en-US" dirty="0" smtClean="0"/>
              <a:t>NET framework.</a:t>
            </a:r>
            <a:endParaRPr lang="en-US" dirty="0"/>
          </a:p>
          <a:p>
            <a:pPr algn="just"/>
            <a:r>
              <a:rPr lang="en-US" dirty="0" smtClean="0"/>
              <a:t>It </a:t>
            </a:r>
            <a:r>
              <a:rPr lang="en-US" dirty="0"/>
              <a:t>is </a:t>
            </a:r>
            <a:r>
              <a:rPr lang="en-US" dirty="0" smtClean="0"/>
              <a:t>used </a:t>
            </a:r>
            <a:r>
              <a:rPr lang="en-US" dirty="0"/>
              <a:t>by programmers to access and modify data </a:t>
            </a:r>
            <a:r>
              <a:rPr lang="en-US" dirty="0" smtClean="0"/>
              <a:t>stored in </a:t>
            </a:r>
            <a:r>
              <a:rPr lang="en-US" dirty="0"/>
              <a:t>relational database </a:t>
            </a:r>
            <a:r>
              <a:rPr lang="en-US" dirty="0" smtClean="0"/>
              <a:t>systems.</a:t>
            </a:r>
          </a:p>
          <a:p>
            <a:pPr algn="just"/>
            <a:r>
              <a:rPr lang="en-US" dirty="0" smtClean="0"/>
              <a:t>ADO.NET </a:t>
            </a:r>
            <a:r>
              <a:rPr lang="en-US" dirty="0"/>
              <a:t>is a technology designed to let an ASP.NET program (or any other .NET</a:t>
            </a:r>
            <a:br>
              <a:rPr lang="en-US" dirty="0"/>
            </a:br>
            <a:r>
              <a:rPr lang="en-US" dirty="0"/>
              <a:t>program, for that matter) access data .</a:t>
            </a:r>
            <a:br>
              <a:rPr lang="en-US" dirty="0"/>
            </a:br>
            <a:r>
              <a:rPr lang="en-US" dirty="0"/>
              <a:t/>
            </a:r>
            <a:br>
              <a:rPr lang="en-US" dirty="0"/>
            </a:br>
            <a:endParaRPr lang="en-US" dirty="0"/>
          </a:p>
        </p:txBody>
      </p:sp>
    </p:spTree>
    <p:extLst>
      <p:ext uri="{BB962C8B-B14F-4D97-AF65-F5344CB8AC3E}">
        <p14:creationId xmlns:p14="http://schemas.microsoft.com/office/powerpoint/2010/main" val="31173452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a:stretch>
            <a:fillRect/>
          </a:stretch>
        </p:blipFill>
        <p:spPr bwMode="auto">
          <a:xfrm>
            <a:off x="393700" y="142852"/>
            <a:ext cx="8356600" cy="3225800"/>
          </a:xfrm>
          <a:prstGeom prst="rect">
            <a:avLst/>
          </a:prstGeom>
          <a:noFill/>
          <a:ln w="9525">
            <a:solidFill>
              <a:schemeClr val="accent1"/>
            </a:solidFill>
            <a:miter lim="800000"/>
            <a:headEnd/>
            <a:tailEnd/>
          </a:ln>
          <a:effectLst/>
        </p:spPr>
      </p:pic>
      <p:pic>
        <p:nvPicPr>
          <p:cNvPr id="5122" name="Picture 2"/>
          <p:cNvPicPr>
            <a:picLocks noChangeAspect="1" noChangeArrowheads="1"/>
          </p:cNvPicPr>
          <p:nvPr/>
        </p:nvPicPr>
        <p:blipFill>
          <a:blip r:embed="rId4" cstate="print"/>
          <a:srcRect/>
          <a:stretch>
            <a:fillRect/>
          </a:stretch>
        </p:blipFill>
        <p:spPr bwMode="auto">
          <a:xfrm>
            <a:off x="3081338" y="3600469"/>
            <a:ext cx="2981325" cy="2543175"/>
          </a:xfrm>
          <a:prstGeom prst="rect">
            <a:avLst/>
          </a:prstGeom>
          <a:noFill/>
          <a:ln w="9525">
            <a:solidFill>
              <a:schemeClr val="accent1"/>
            </a:solid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a:stretch>
            <a:fillRect/>
          </a:stretch>
        </p:blipFill>
        <p:spPr bwMode="auto">
          <a:xfrm>
            <a:off x="314325" y="180980"/>
            <a:ext cx="8515350" cy="3962400"/>
          </a:xfrm>
          <a:prstGeom prst="rect">
            <a:avLst/>
          </a:prstGeom>
          <a:noFill/>
          <a:ln w="9525">
            <a:solidFill>
              <a:schemeClr val="accent1"/>
            </a:solidFill>
            <a:miter lim="800000"/>
            <a:headEnd/>
            <a:tailEnd/>
          </a:ln>
          <a:effectLst/>
        </p:spPr>
      </p:pic>
      <p:pic>
        <p:nvPicPr>
          <p:cNvPr id="1026" name="Picture 2"/>
          <p:cNvPicPr>
            <a:picLocks noChangeAspect="1" noChangeArrowheads="1"/>
          </p:cNvPicPr>
          <p:nvPr/>
        </p:nvPicPr>
        <p:blipFill>
          <a:blip r:embed="rId4" cstate="print"/>
          <a:srcRect/>
          <a:stretch>
            <a:fillRect/>
          </a:stretch>
        </p:blipFill>
        <p:spPr bwMode="auto">
          <a:xfrm>
            <a:off x="3071813" y="4267223"/>
            <a:ext cx="3000375" cy="2447925"/>
          </a:xfrm>
          <a:prstGeom prst="rect">
            <a:avLst/>
          </a:prstGeom>
          <a:noFill/>
          <a:ln w="9525">
            <a:solidFill>
              <a:schemeClr val="accent1"/>
            </a:solid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l="53906" b="3125"/>
          <a:stretch>
            <a:fillRect/>
          </a:stretch>
        </p:blipFill>
        <p:spPr bwMode="auto">
          <a:xfrm>
            <a:off x="1928794" y="71438"/>
            <a:ext cx="5619736" cy="6643710"/>
          </a:xfrm>
          <a:prstGeom prst="rect">
            <a:avLst/>
          </a:prstGeom>
          <a:noFill/>
          <a:ln w="9525">
            <a:solidFill>
              <a:schemeClr val="accent1"/>
            </a:solid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819150" y="844550"/>
            <a:ext cx="7505700" cy="5168900"/>
          </a:xfrm>
          <a:prstGeom prst="rect">
            <a:avLst/>
          </a:prstGeom>
          <a:noFill/>
          <a:ln w="9525">
            <a:solidFill>
              <a:schemeClr val="accent1"/>
            </a:solid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cstate="print"/>
          <a:srcRect/>
          <a:stretch>
            <a:fillRect/>
          </a:stretch>
        </p:blipFill>
        <p:spPr bwMode="auto">
          <a:xfrm>
            <a:off x="1928794" y="500042"/>
            <a:ext cx="5314950" cy="2352675"/>
          </a:xfrm>
          <a:prstGeom prst="rect">
            <a:avLst/>
          </a:prstGeom>
          <a:noFill/>
          <a:ln w="9525">
            <a:solidFill>
              <a:schemeClr val="accent1"/>
            </a:solidFill>
            <a:miter lim="800000"/>
            <a:headEnd/>
            <a:tailEnd/>
          </a:ln>
          <a:effectLst/>
        </p:spPr>
      </p:pic>
      <p:pic>
        <p:nvPicPr>
          <p:cNvPr id="4098" name="Picture 2"/>
          <p:cNvPicPr>
            <a:picLocks noChangeAspect="1" noChangeArrowheads="1"/>
          </p:cNvPicPr>
          <p:nvPr/>
        </p:nvPicPr>
        <p:blipFill>
          <a:blip r:embed="rId4" cstate="print"/>
          <a:srcRect/>
          <a:stretch>
            <a:fillRect/>
          </a:stretch>
        </p:blipFill>
        <p:spPr bwMode="auto">
          <a:xfrm>
            <a:off x="857224" y="3195655"/>
            <a:ext cx="2352675" cy="2733675"/>
          </a:xfrm>
          <a:prstGeom prst="rect">
            <a:avLst/>
          </a:prstGeom>
          <a:noFill/>
          <a:ln w="9525">
            <a:solidFill>
              <a:schemeClr val="accent1"/>
            </a:solidFill>
            <a:miter lim="800000"/>
            <a:headEnd/>
            <a:tailEnd/>
          </a:ln>
          <a:effectLst/>
        </p:spPr>
      </p:pic>
      <p:pic>
        <p:nvPicPr>
          <p:cNvPr id="4099" name="Picture 3"/>
          <p:cNvPicPr>
            <a:picLocks noChangeAspect="1" noChangeArrowheads="1"/>
          </p:cNvPicPr>
          <p:nvPr/>
        </p:nvPicPr>
        <p:blipFill>
          <a:blip r:embed="rId5" cstate="print"/>
          <a:srcRect/>
          <a:stretch>
            <a:fillRect/>
          </a:stretch>
        </p:blipFill>
        <p:spPr bwMode="auto">
          <a:xfrm>
            <a:off x="6176991" y="3467115"/>
            <a:ext cx="2466975" cy="2105025"/>
          </a:xfrm>
          <a:prstGeom prst="rect">
            <a:avLst/>
          </a:prstGeom>
          <a:noFill/>
          <a:ln w="9525">
            <a:solidFill>
              <a:schemeClr val="accent1"/>
            </a:solidFill>
            <a:miter lim="800000"/>
            <a:headEnd/>
            <a:tailEnd/>
          </a:ln>
          <a:effectLst/>
        </p:spPr>
      </p:pic>
      <p:pic>
        <p:nvPicPr>
          <p:cNvPr id="4100" name="Picture 4"/>
          <p:cNvPicPr>
            <a:picLocks noChangeAspect="1" noChangeArrowheads="1"/>
          </p:cNvPicPr>
          <p:nvPr/>
        </p:nvPicPr>
        <p:blipFill>
          <a:blip r:embed="rId6" cstate="print"/>
          <a:srcRect r="80664" b="55208"/>
          <a:stretch>
            <a:fillRect/>
          </a:stretch>
        </p:blipFill>
        <p:spPr bwMode="auto">
          <a:xfrm>
            <a:off x="3500430" y="3000372"/>
            <a:ext cx="2357454" cy="3071810"/>
          </a:xfrm>
          <a:prstGeom prst="rect">
            <a:avLst/>
          </a:prstGeom>
          <a:noFill/>
          <a:ln w="9525">
            <a:solidFill>
              <a:schemeClr val="accent1"/>
            </a:solid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209538" y="1943109"/>
            <a:ext cx="2647950" cy="2771775"/>
          </a:xfrm>
          <a:prstGeom prst="rect">
            <a:avLst/>
          </a:prstGeom>
          <a:noFill/>
          <a:ln w="9525">
            <a:solidFill>
              <a:schemeClr val="accent1"/>
            </a:solidFill>
            <a:miter lim="800000"/>
            <a:headEnd/>
            <a:tailEnd/>
          </a:ln>
          <a:effectLst/>
        </p:spPr>
      </p:pic>
      <p:pic>
        <p:nvPicPr>
          <p:cNvPr id="1027" name="Picture 3"/>
          <p:cNvPicPr>
            <a:picLocks noChangeAspect="1" noChangeArrowheads="1"/>
          </p:cNvPicPr>
          <p:nvPr/>
        </p:nvPicPr>
        <p:blipFill>
          <a:blip r:embed="rId4" cstate="print"/>
          <a:srcRect/>
          <a:stretch>
            <a:fillRect/>
          </a:stretch>
        </p:blipFill>
        <p:spPr bwMode="auto">
          <a:xfrm>
            <a:off x="3452837" y="71414"/>
            <a:ext cx="4619625" cy="1790700"/>
          </a:xfrm>
          <a:prstGeom prst="rect">
            <a:avLst/>
          </a:prstGeom>
          <a:noFill/>
          <a:ln w="9525">
            <a:solidFill>
              <a:schemeClr val="accent1"/>
            </a:solidFill>
            <a:miter lim="800000"/>
            <a:headEnd/>
            <a:tailEnd/>
          </a:ln>
          <a:effectLst/>
        </p:spPr>
      </p:pic>
      <p:pic>
        <p:nvPicPr>
          <p:cNvPr id="1028" name="Picture 4"/>
          <p:cNvPicPr>
            <a:picLocks noChangeAspect="1" noChangeArrowheads="1"/>
          </p:cNvPicPr>
          <p:nvPr/>
        </p:nvPicPr>
        <p:blipFill>
          <a:blip r:embed="rId5" cstate="print"/>
          <a:srcRect/>
          <a:stretch>
            <a:fillRect/>
          </a:stretch>
        </p:blipFill>
        <p:spPr bwMode="auto">
          <a:xfrm>
            <a:off x="3748110" y="1943124"/>
            <a:ext cx="4038600" cy="4914900"/>
          </a:xfrm>
          <a:prstGeom prst="rect">
            <a:avLst/>
          </a:prstGeom>
          <a:noFill/>
          <a:ln w="9525">
            <a:solidFill>
              <a:schemeClr val="accent1"/>
            </a:solid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628650" y="1644650"/>
            <a:ext cx="7886700" cy="3568700"/>
          </a:xfrm>
          <a:prstGeom prst="rect">
            <a:avLst/>
          </a:prstGeom>
          <a:noFill/>
          <a:ln w="9525">
            <a:solidFill>
              <a:schemeClr val="accent1"/>
            </a:solid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787400" y="1092200"/>
            <a:ext cx="7569200" cy="4673600"/>
          </a:xfrm>
          <a:prstGeom prst="rect">
            <a:avLst/>
          </a:prstGeom>
          <a:noFill/>
          <a:ln w="9525">
            <a:solidFill>
              <a:schemeClr val="accent1"/>
            </a:solid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srcRect/>
          <a:stretch>
            <a:fillRect/>
          </a:stretch>
        </p:blipFill>
        <p:spPr bwMode="auto">
          <a:xfrm>
            <a:off x="2319338" y="71414"/>
            <a:ext cx="4505325" cy="4305300"/>
          </a:xfrm>
          <a:prstGeom prst="rect">
            <a:avLst/>
          </a:prstGeom>
          <a:noFill/>
          <a:ln w="9525">
            <a:solidFill>
              <a:schemeClr val="accent1"/>
            </a:solidFill>
            <a:miter lim="800000"/>
            <a:headEnd/>
            <a:tailEnd/>
          </a:ln>
          <a:effectLst/>
        </p:spPr>
      </p:pic>
      <p:sp>
        <p:nvSpPr>
          <p:cNvPr id="3" name="Content Placeholder 2"/>
          <p:cNvSpPr txBox="1">
            <a:spLocks/>
          </p:cNvSpPr>
          <p:nvPr/>
        </p:nvSpPr>
        <p:spPr>
          <a:xfrm>
            <a:off x="457200" y="4457720"/>
            <a:ext cx="8229600" cy="2257428"/>
          </a:xfrm>
          <a:prstGeom prst="rect">
            <a:avLst/>
          </a:prstGeom>
        </p:spPr>
        <p:txBody>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Connection is closed first and then exception-handling code is triggered</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It’s always good to close database connections as soon as possible</a:t>
            </a:r>
            <a:endParaRPr kumimoji="0" lang="en-IN"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DataReader</a:t>
            </a:r>
            <a:r>
              <a:rPr lang="en-US" dirty="0" smtClean="0"/>
              <a:t> </a:t>
            </a:r>
            <a:endParaRPr lang="en-US" dirty="0"/>
          </a:p>
        </p:txBody>
      </p:sp>
      <p:sp>
        <p:nvSpPr>
          <p:cNvPr id="3" name="Content Placeholder 2"/>
          <p:cNvSpPr>
            <a:spLocks noGrp="1"/>
          </p:cNvSpPr>
          <p:nvPr>
            <p:ph idx="1"/>
          </p:nvPr>
        </p:nvSpPr>
        <p:spPr/>
        <p:txBody>
          <a:bodyPr>
            <a:noAutofit/>
          </a:bodyPr>
          <a:lstStyle/>
          <a:p>
            <a:r>
              <a:rPr lang="en-US" dirty="0" smtClean="0"/>
              <a:t>After command is defined</a:t>
            </a:r>
          </a:p>
          <a:p>
            <a:r>
              <a:rPr lang="en-US" dirty="0" smtClean="0"/>
              <a:t>Quickly retrieve all your results</a:t>
            </a:r>
          </a:p>
          <a:p>
            <a:pPr lvl="1"/>
            <a:r>
              <a:rPr lang="en-US" dirty="0" smtClean="0"/>
              <a:t>Fast-forward-only read-only access</a:t>
            </a:r>
          </a:p>
          <a:p>
            <a:pPr>
              <a:buNone/>
            </a:pPr>
            <a:endParaRPr lang="en-IN" dirty="0" smtClean="0"/>
          </a:p>
          <a:p>
            <a:pPr>
              <a:buNone/>
            </a:pPr>
            <a:r>
              <a:rPr lang="en-IN" dirty="0" err="1" smtClean="0"/>
              <a:t>con.Open</a:t>
            </a:r>
            <a:r>
              <a:rPr lang="en-IN" dirty="0" smtClean="0"/>
              <a:t>(); </a:t>
            </a:r>
          </a:p>
          <a:p>
            <a:pPr>
              <a:buNone/>
            </a:pPr>
            <a:r>
              <a:rPr lang="en-IN" dirty="0" err="1" smtClean="0"/>
              <a:t>SqlDataReader</a:t>
            </a:r>
            <a:r>
              <a:rPr lang="en-IN" dirty="0" smtClean="0"/>
              <a:t> </a:t>
            </a:r>
            <a:r>
              <a:rPr lang="en-IN" dirty="0" err="1" smtClean="0"/>
              <a:t>rdr</a:t>
            </a:r>
            <a:r>
              <a:rPr lang="en-IN" dirty="0" smtClean="0"/>
              <a:t> = </a:t>
            </a:r>
            <a:r>
              <a:rPr lang="en-IN" dirty="0" err="1" smtClean="0"/>
              <a:t>cmd.ExecuteReader</a:t>
            </a:r>
            <a:r>
              <a:rPr lang="en-IN" dirty="0" smtClean="0"/>
              <a:t>(); </a:t>
            </a:r>
          </a:p>
          <a:p>
            <a:pPr>
              <a:buNone/>
            </a:pPr>
            <a:r>
              <a:rPr lang="en-IN" dirty="0" err="1" smtClean="0"/>
              <a:t>rdr.Read</a:t>
            </a:r>
            <a:r>
              <a:rPr lang="en-IN" dirty="0" smtClean="0"/>
              <a:t>();</a:t>
            </a: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39340208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noAutofit/>
          </a:bodyPr>
          <a:lstStyle/>
          <a:p>
            <a:r>
              <a:rPr lang="en-US" dirty="0"/>
              <a:t>ADO.NET relies on the functionality in a small set of core </a:t>
            </a:r>
            <a:r>
              <a:rPr lang="en-US" dirty="0" smtClean="0"/>
              <a:t>classes</a:t>
            </a:r>
          </a:p>
          <a:p>
            <a:pPr lvl="1"/>
            <a:r>
              <a:rPr lang="en-US" dirty="0" smtClean="0"/>
              <a:t>Container Class </a:t>
            </a:r>
          </a:p>
          <a:p>
            <a:pPr lvl="2"/>
            <a:r>
              <a:rPr lang="en-US" dirty="0" smtClean="0"/>
              <a:t>Used </a:t>
            </a:r>
            <a:r>
              <a:rPr lang="en-US" dirty="0"/>
              <a:t>to contain and manage </a:t>
            </a:r>
            <a:r>
              <a:rPr lang="en-US" dirty="0" smtClean="0"/>
              <a:t>data</a:t>
            </a:r>
          </a:p>
          <a:p>
            <a:pPr lvl="3"/>
            <a:r>
              <a:rPr lang="en-US" dirty="0" err="1" smtClean="0"/>
              <a:t>DataSet</a:t>
            </a:r>
            <a:r>
              <a:rPr lang="en-US" dirty="0"/>
              <a:t>, </a:t>
            </a:r>
            <a:r>
              <a:rPr lang="en-US" dirty="0" err="1"/>
              <a:t>DataTable</a:t>
            </a:r>
            <a:r>
              <a:rPr lang="en-US" dirty="0"/>
              <a:t>, </a:t>
            </a:r>
            <a:r>
              <a:rPr lang="en-US" dirty="0" err="1" smtClean="0"/>
              <a:t>DataRow</a:t>
            </a:r>
            <a:r>
              <a:rPr lang="en-US" dirty="0" smtClean="0"/>
              <a:t> and </a:t>
            </a:r>
            <a:r>
              <a:rPr lang="en-US" dirty="0" err="1" smtClean="0"/>
              <a:t>DataRelation</a:t>
            </a:r>
            <a:endParaRPr lang="en-US" dirty="0" smtClean="0"/>
          </a:p>
          <a:p>
            <a:pPr lvl="1"/>
            <a:r>
              <a:rPr lang="en-US" dirty="0" smtClean="0"/>
              <a:t>Connector Class </a:t>
            </a:r>
          </a:p>
          <a:p>
            <a:pPr lvl="2"/>
            <a:r>
              <a:rPr lang="en-US" dirty="0" smtClean="0"/>
              <a:t>Used </a:t>
            </a:r>
            <a:r>
              <a:rPr lang="en-US" dirty="0"/>
              <a:t>to connect to a specific data source </a:t>
            </a:r>
            <a:endParaRPr lang="en-US" dirty="0" smtClean="0"/>
          </a:p>
          <a:p>
            <a:pPr lvl="3"/>
            <a:r>
              <a:rPr lang="en-US" dirty="0" smtClean="0"/>
              <a:t>Connection</a:t>
            </a:r>
            <a:r>
              <a:rPr lang="en-US" dirty="0"/>
              <a:t>, </a:t>
            </a:r>
            <a:r>
              <a:rPr lang="en-US" dirty="0" smtClean="0"/>
              <a:t>Command and </a:t>
            </a:r>
            <a:r>
              <a:rPr lang="en-US" dirty="0" err="1" smtClean="0"/>
              <a:t>DataReader</a:t>
            </a: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40424638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srcRect/>
          <a:stretch>
            <a:fillRect/>
          </a:stretch>
        </p:blipFill>
        <p:spPr bwMode="auto">
          <a:xfrm>
            <a:off x="946150" y="285728"/>
            <a:ext cx="7251700" cy="2000250"/>
          </a:xfrm>
          <a:prstGeom prst="rect">
            <a:avLst/>
          </a:prstGeom>
          <a:noFill/>
          <a:ln w="9525">
            <a:solidFill>
              <a:schemeClr val="accent1"/>
            </a:solidFill>
            <a:miter lim="800000"/>
            <a:headEnd/>
            <a:tailEnd/>
          </a:ln>
          <a:effectLst/>
        </p:spPr>
      </p:pic>
      <p:pic>
        <p:nvPicPr>
          <p:cNvPr id="8195" name="Picture 3"/>
          <p:cNvPicPr>
            <a:picLocks noChangeAspect="1" noChangeArrowheads="1"/>
          </p:cNvPicPr>
          <p:nvPr/>
        </p:nvPicPr>
        <p:blipFill>
          <a:blip r:embed="rId4" cstate="print"/>
          <a:srcRect/>
          <a:stretch>
            <a:fillRect/>
          </a:stretch>
        </p:blipFill>
        <p:spPr bwMode="auto">
          <a:xfrm>
            <a:off x="1397000" y="2500306"/>
            <a:ext cx="6350000" cy="3943350"/>
          </a:xfrm>
          <a:prstGeom prst="rect">
            <a:avLst/>
          </a:prstGeom>
          <a:noFill/>
          <a:ln w="9525">
            <a:solidFill>
              <a:schemeClr val="accent1"/>
            </a:solid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srcRect/>
          <a:stretch>
            <a:fillRect/>
          </a:stretch>
        </p:blipFill>
        <p:spPr bwMode="auto">
          <a:xfrm>
            <a:off x="1092200" y="15884"/>
            <a:ext cx="6959600" cy="4699000"/>
          </a:xfrm>
          <a:prstGeom prst="rect">
            <a:avLst/>
          </a:prstGeom>
          <a:noFill/>
          <a:ln w="9525">
            <a:solidFill>
              <a:schemeClr val="accent1"/>
            </a:solidFill>
            <a:miter lim="800000"/>
            <a:headEnd/>
            <a:tailEnd/>
          </a:ln>
          <a:effectLst/>
        </p:spPr>
      </p:pic>
      <p:pic>
        <p:nvPicPr>
          <p:cNvPr id="7172" name="Picture 4"/>
          <p:cNvPicPr>
            <a:picLocks noChangeAspect="1" noChangeArrowheads="1"/>
          </p:cNvPicPr>
          <p:nvPr/>
        </p:nvPicPr>
        <p:blipFill>
          <a:blip r:embed="rId4" cstate="print"/>
          <a:srcRect/>
          <a:stretch>
            <a:fillRect/>
          </a:stretch>
        </p:blipFill>
        <p:spPr bwMode="auto">
          <a:xfrm>
            <a:off x="942975" y="4538686"/>
            <a:ext cx="7258050" cy="2247900"/>
          </a:xfrm>
          <a:prstGeom prst="rect">
            <a:avLst/>
          </a:prstGeom>
          <a:noFill/>
          <a:ln w="9525">
            <a:solidFill>
              <a:schemeClr val="accent1"/>
            </a:solid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srcRect/>
          <a:stretch>
            <a:fillRect/>
          </a:stretch>
        </p:blipFill>
        <p:spPr bwMode="auto">
          <a:xfrm>
            <a:off x="1127125" y="142852"/>
            <a:ext cx="6889750" cy="4019550"/>
          </a:xfrm>
          <a:prstGeom prst="rect">
            <a:avLst/>
          </a:prstGeom>
          <a:noFill/>
          <a:ln w="9525">
            <a:solidFill>
              <a:schemeClr val="accent1"/>
            </a:solidFill>
            <a:miter lim="800000"/>
            <a:headEnd/>
            <a:tailEnd/>
          </a:ln>
          <a:effectLst/>
        </p:spPr>
      </p:pic>
      <p:pic>
        <p:nvPicPr>
          <p:cNvPr id="9219" name="Picture 3"/>
          <p:cNvPicPr>
            <a:picLocks noChangeAspect="1" noChangeArrowheads="1"/>
          </p:cNvPicPr>
          <p:nvPr/>
        </p:nvPicPr>
        <p:blipFill>
          <a:blip r:embed="rId4" cstate="print"/>
          <a:srcRect/>
          <a:stretch>
            <a:fillRect/>
          </a:stretch>
        </p:blipFill>
        <p:spPr bwMode="auto">
          <a:xfrm>
            <a:off x="347687" y="4143380"/>
            <a:ext cx="7724775" cy="2333625"/>
          </a:xfrm>
          <a:prstGeom prst="rect">
            <a:avLst/>
          </a:prstGeom>
          <a:noFill/>
          <a:ln w="9525">
            <a:solidFill>
              <a:schemeClr val="accent1"/>
            </a:solid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cstate="print"/>
          <a:srcRect/>
          <a:stretch>
            <a:fillRect/>
          </a:stretch>
        </p:blipFill>
        <p:spPr bwMode="auto">
          <a:xfrm>
            <a:off x="1314450" y="214290"/>
            <a:ext cx="6515100" cy="2609850"/>
          </a:xfrm>
          <a:prstGeom prst="rect">
            <a:avLst/>
          </a:prstGeom>
          <a:noFill/>
          <a:ln w="9525">
            <a:solidFill>
              <a:schemeClr val="accent1"/>
            </a:solidFill>
            <a:miter lim="800000"/>
            <a:headEnd/>
            <a:tailEnd/>
          </a:ln>
          <a:effectLst/>
        </p:spPr>
      </p:pic>
      <p:pic>
        <p:nvPicPr>
          <p:cNvPr id="10243" name="Picture 3"/>
          <p:cNvPicPr>
            <a:picLocks noChangeAspect="1" noChangeArrowheads="1"/>
          </p:cNvPicPr>
          <p:nvPr/>
        </p:nvPicPr>
        <p:blipFill>
          <a:blip r:embed="rId4" cstate="print"/>
          <a:srcRect l="25391" r="37109" b="59375"/>
          <a:stretch>
            <a:fillRect/>
          </a:stretch>
        </p:blipFill>
        <p:spPr bwMode="auto">
          <a:xfrm>
            <a:off x="2143108" y="3071834"/>
            <a:ext cx="4572032" cy="2786058"/>
          </a:xfrm>
          <a:prstGeom prst="rect">
            <a:avLst/>
          </a:prstGeom>
          <a:noFill/>
          <a:ln w="9525">
            <a:solidFill>
              <a:schemeClr val="accent1"/>
            </a:solid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3" cstate="print"/>
          <a:srcRect/>
          <a:stretch>
            <a:fillRect/>
          </a:stretch>
        </p:blipFill>
        <p:spPr bwMode="auto">
          <a:xfrm>
            <a:off x="1495425" y="2419350"/>
            <a:ext cx="6153150" cy="2019300"/>
          </a:xfrm>
          <a:prstGeom prst="rect">
            <a:avLst/>
          </a:prstGeom>
          <a:noFill/>
          <a:ln w="9525">
            <a:solidFill>
              <a:schemeClr val="accent1"/>
            </a:solid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0648"/>
            <a:ext cx="8229600" cy="1143000"/>
          </a:xfrm>
        </p:spPr>
        <p:txBody>
          <a:bodyPr/>
          <a:lstStyle/>
          <a:p>
            <a:r>
              <a:rPr lang="en-US" dirty="0" smtClean="0"/>
              <a:t>Application</a:t>
            </a:r>
            <a:endParaRPr lang="en-IN" dirty="0"/>
          </a:p>
        </p:txBody>
      </p:sp>
      <p:pic>
        <p:nvPicPr>
          <p:cNvPr id="1029" name="Picture 5"/>
          <p:cNvPicPr>
            <a:picLocks noChangeAspect="1" noChangeArrowheads="1"/>
          </p:cNvPicPr>
          <p:nvPr/>
        </p:nvPicPr>
        <p:blipFill>
          <a:blip r:embed="rId3" cstate="print"/>
          <a:srcRect/>
          <a:stretch>
            <a:fillRect/>
          </a:stretch>
        </p:blipFill>
        <p:spPr bwMode="auto">
          <a:xfrm>
            <a:off x="-42863" y="1412776"/>
            <a:ext cx="9229726" cy="676275"/>
          </a:xfrm>
          <a:prstGeom prst="rect">
            <a:avLst/>
          </a:prstGeom>
          <a:noFill/>
          <a:ln w="9525">
            <a:solidFill>
              <a:schemeClr val="accent1"/>
            </a:solid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a:off x="-87313" y="5220047"/>
            <a:ext cx="9267825" cy="657225"/>
          </a:xfrm>
          <a:prstGeom prst="rect">
            <a:avLst/>
          </a:prstGeom>
          <a:noFill/>
          <a:ln w="9525">
            <a:solidFill>
              <a:schemeClr val="accent1"/>
            </a:solidFill>
            <a:miter lim="800000"/>
            <a:headEnd/>
            <a:tailEnd/>
          </a:ln>
        </p:spPr>
      </p:pic>
      <p:pic>
        <p:nvPicPr>
          <p:cNvPr id="1027" name="Picture 3"/>
          <p:cNvPicPr>
            <a:picLocks noChangeAspect="1" noChangeArrowheads="1"/>
          </p:cNvPicPr>
          <p:nvPr/>
        </p:nvPicPr>
        <p:blipFill>
          <a:blip r:embed="rId5" cstate="print"/>
          <a:srcRect/>
          <a:stretch>
            <a:fillRect/>
          </a:stretch>
        </p:blipFill>
        <p:spPr bwMode="auto">
          <a:xfrm>
            <a:off x="1763688" y="2204864"/>
            <a:ext cx="5286375" cy="2609850"/>
          </a:xfrm>
          <a:prstGeom prst="rect">
            <a:avLst/>
          </a:prstGeom>
          <a:noFill/>
          <a:ln w="9525">
            <a:solidFill>
              <a:schemeClr val="accent1"/>
            </a:solid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a:t>
            </a:r>
            <a:endParaRPr lang="en-IN" dirty="0"/>
          </a:p>
        </p:txBody>
      </p:sp>
      <p:pic>
        <p:nvPicPr>
          <p:cNvPr id="2050" name="Picture 2"/>
          <p:cNvPicPr>
            <a:picLocks noChangeAspect="1" noChangeArrowheads="1"/>
          </p:cNvPicPr>
          <p:nvPr/>
        </p:nvPicPr>
        <p:blipFill>
          <a:blip r:embed="rId3" cstate="print"/>
          <a:srcRect/>
          <a:stretch>
            <a:fillRect/>
          </a:stretch>
        </p:blipFill>
        <p:spPr bwMode="auto">
          <a:xfrm>
            <a:off x="107504" y="1124744"/>
            <a:ext cx="4791075" cy="1095375"/>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35496" y="5051251"/>
            <a:ext cx="5505450" cy="1762125"/>
          </a:xfrm>
          <a:prstGeom prst="rect">
            <a:avLst/>
          </a:prstGeom>
          <a:noFill/>
          <a:ln w="9525">
            <a:noFill/>
            <a:miter lim="800000"/>
            <a:headEnd/>
            <a:tailEnd/>
          </a:ln>
        </p:spPr>
      </p:pic>
      <p:pic>
        <p:nvPicPr>
          <p:cNvPr id="2052" name="Picture 4"/>
          <p:cNvPicPr>
            <a:picLocks noChangeAspect="1" noChangeArrowheads="1"/>
          </p:cNvPicPr>
          <p:nvPr/>
        </p:nvPicPr>
        <p:blipFill>
          <a:blip r:embed="rId5" cstate="print"/>
          <a:srcRect/>
          <a:stretch>
            <a:fillRect/>
          </a:stretch>
        </p:blipFill>
        <p:spPr bwMode="auto">
          <a:xfrm>
            <a:off x="2843808" y="1876425"/>
            <a:ext cx="6324600" cy="3105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858000"/>
          </a:xfrm>
        </p:spPr>
        <p:txBody>
          <a:bodyPr>
            <a:noAutofit/>
          </a:bodyPr>
          <a:lstStyle/>
          <a:p>
            <a:pPr>
              <a:buNone/>
            </a:pPr>
            <a:r>
              <a:rPr lang="en-IN" sz="2400" dirty="0" smtClean="0"/>
              <a:t>		      using (con)</a:t>
            </a:r>
          </a:p>
          <a:p>
            <a:pPr>
              <a:buNone/>
            </a:pPr>
            <a:r>
              <a:rPr lang="en-IN" sz="2400" dirty="0" smtClean="0"/>
              <a:t>                    {</a:t>
            </a:r>
          </a:p>
          <a:p>
            <a:pPr>
              <a:buNone/>
            </a:pPr>
            <a:r>
              <a:rPr lang="en-IN" sz="2400" dirty="0" smtClean="0"/>
              <a:t>                        string command = "Select * from Department";</a:t>
            </a:r>
          </a:p>
          <a:p>
            <a:pPr>
              <a:buNone/>
            </a:pPr>
            <a:r>
              <a:rPr lang="en-IN" sz="2000" dirty="0" smtClean="0"/>
              <a:t>                             </a:t>
            </a:r>
            <a:r>
              <a:rPr lang="en-IN" sz="2000" dirty="0" err="1" smtClean="0"/>
              <a:t>SqlCommand</a:t>
            </a:r>
            <a:r>
              <a:rPr lang="en-IN" sz="2000" dirty="0" smtClean="0"/>
              <a:t> </a:t>
            </a:r>
            <a:r>
              <a:rPr lang="en-IN" sz="2000" dirty="0" err="1" smtClean="0"/>
              <a:t>cmd</a:t>
            </a:r>
            <a:r>
              <a:rPr lang="en-IN" sz="2000" dirty="0" smtClean="0"/>
              <a:t> = new </a:t>
            </a:r>
            <a:r>
              <a:rPr lang="en-IN" sz="2000" dirty="0" err="1" smtClean="0"/>
              <a:t>SqlCommand</a:t>
            </a:r>
            <a:r>
              <a:rPr lang="en-IN" sz="2000" dirty="0" smtClean="0"/>
              <a:t>(command, con);</a:t>
            </a:r>
          </a:p>
          <a:p>
            <a:pPr>
              <a:buNone/>
            </a:pPr>
            <a:r>
              <a:rPr lang="en-IN" sz="2400" dirty="0" smtClean="0"/>
              <a:t>                        </a:t>
            </a:r>
            <a:r>
              <a:rPr lang="en-IN" sz="2400" dirty="0" err="1" smtClean="0"/>
              <a:t>con.Open</a:t>
            </a:r>
            <a:r>
              <a:rPr lang="en-IN" sz="2400" dirty="0" smtClean="0"/>
              <a:t>();</a:t>
            </a:r>
          </a:p>
          <a:p>
            <a:pPr>
              <a:buNone/>
            </a:pPr>
            <a:r>
              <a:rPr lang="en-IN" sz="2400" dirty="0" smtClean="0"/>
              <a:t>                        </a:t>
            </a:r>
            <a:r>
              <a:rPr lang="en-IN" sz="2400" dirty="0" err="1" smtClean="0"/>
              <a:t>SqlDataReader</a:t>
            </a:r>
            <a:r>
              <a:rPr lang="en-IN" sz="2400" dirty="0" smtClean="0"/>
              <a:t> </a:t>
            </a:r>
            <a:r>
              <a:rPr lang="en-IN" sz="2400" dirty="0" err="1" smtClean="0"/>
              <a:t>rdr</a:t>
            </a:r>
            <a:r>
              <a:rPr lang="en-IN" sz="2400" dirty="0" smtClean="0"/>
              <a:t> = </a:t>
            </a:r>
            <a:r>
              <a:rPr lang="en-IN" sz="2400" dirty="0" err="1" smtClean="0"/>
              <a:t>cmd.</a:t>
            </a:r>
            <a:r>
              <a:rPr lang="en-IN" sz="2400" b="1" dirty="0" err="1" smtClean="0"/>
              <a:t>ExecuteReader</a:t>
            </a:r>
            <a:r>
              <a:rPr lang="en-IN" sz="2400" dirty="0" smtClean="0"/>
              <a:t>();</a:t>
            </a:r>
          </a:p>
          <a:p>
            <a:pPr>
              <a:buNone/>
            </a:pPr>
            <a:r>
              <a:rPr lang="en-IN" sz="2400" dirty="0" smtClean="0"/>
              <a:t>                        while (</a:t>
            </a:r>
            <a:r>
              <a:rPr lang="en-IN" sz="2400" dirty="0" err="1" smtClean="0"/>
              <a:t>rdr.Read</a:t>
            </a:r>
            <a:r>
              <a:rPr lang="en-IN" sz="2400" dirty="0" smtClean="0"/>
              <a:t>())</a:t>
            </a:r>
          </a:p>
          <a:p>
            <a:pPr>
              <a:buNone/>
            </a:pPr>
            <a:r>
              <a:rPr lang="en-IN" sz="2400" dirty="0" smtClean="0"/>
              <a:t>                        {</a:t>
            </a:r>
          </a:p>
          <a:p>
            <a:pPr>
              <a:buNone/>
            </a:pPr>
            <a:r>
              <a:rPr lang="en-IN" sz="2400" dirty="0" smtClean="0"/>
              <a:t>                            </a:t>
            </a:r>
            <a:r>
              <a:rPr lang="en-IN" sz="2400" dirty="0" err="1" smtClean="0"/>
              <a:t>ListItem</a:t>
            </a:r>
            <a:r>
              <a:rPr lang="en-IN" sz="2400" dirty="0" smtClean="0"/>
              <a:t> item = new </a:t>
            </a:r>
            <a:r>
              <a:rPr lang="en-IN" sz="2400" dirty="0" err="1" smtClean="0"/>
              <a:t>ListItem</a:t>
            </a:r>
            <a:r>
              <a:rPr lang="en-IN" sz="2400" dirty="0" smtClean="0"/>
              <a:t>();</a:t>
            </a:r>
          </a:p>
          <a:p>
            <a:pPr>
              <a:buNone/>
            </a:pPr>
            <a:r>
              <a:rPr lang="en-IN" sz="2400" dirty="0" smtClean="0"/>
              <a:t>                            </a:t>
            </a:r>
            <a:r>
              <a:rPr lang="en-IN" sz="2400" dirty="0" err="1" smtClean="0"/>
              <a:t>item.Text</a:t>
            </a:r>
            <a:r>
              <a:rPr lang="en-IN" sz="2400" dirty="0" smtClean="0"/>
              <a:t> = </a:t>
            </a:r>
            <a:r>
              <a:rPr lang="en-IN" sz="2400" dirty="0" err="1" smtClean="0"/>
              <a:t>rdr</a:t>
            </a:r>
            <a:r>
              <a:rPr lang="en-IN" sz="2400" dirty="0" smtClean="0"/>
              <a:t>["Name"].</a:t>
            </a:r>
            <a:r>
              <a:rPr lang="en-IN" sz="2400" dirty="0" err="1" smtClean="0"/>
              <a:t>ToString</a:t>
            </a:r>
            <a:r>
              <a:rPr lang="en-IN" sz="2400" dirty="0" smtClean="0"/>
              <a:t>();</a:t>
            </a:r>
          </a:p>
          <a:p>
            <a:pPr>
              <a:buNone/>
            </a:pPr>
            <a:r>
              <a:rPr lang="en-IN" sz="2400" dirty="0" smtClean="0"/>
              <a:t>                            </a:t>
            </a:r>
            <a:r>
              <a:rPr lang="en-IN" sz="2400" dirty="0" err="1" smtClean="0"/>
              <a:t>ddlDept.Items.Add</a:t>
            </a:r>
            <a:r>
              <a:rPr lang="en-IN" sz="2400" dirty="0" smtClean="0"/>
              <a:t>(item);</a:t>
            </a:r>
          </a:p>
          <a:p>
            <a:pPr>
              <a:buNone/>
            </a:pPr>
            <a:r>
              <a:rPr lang="en-IN" sz="2400" dirty="0" smtClean="0"/>
              <a:t>                        }</a:t>
            </a:r>
          </a:p>
          <a:p>
            <a:pPr>
              <a:buNone/>
            </a:pPr>
            <a:r>
              <a:rPr lang="en-IN" sz="2400" dirty="0" smtClean="0"/>
              <a:t>                        </a:t>
            </a:r>
            <a:r>
              <a:rPr lang="en-IN" sz="2400" dirty="0" err="1" smtClean="0"/>
              <a:t>rdr.Close</a:t>
            </a:r>
            <a:r>
              <a:rPr lang="en-IN" sz="2400" dirty="0" smtClean="0"/>
              <a:t>();</a:t>
            </a:r>
          </a:p>
          <a:p>
            <a:pPr>
              <a:buNone/>
            </a:pPr>
            <a:r>
              <a:rPr lang="en-IN" sz="2400" dirty="0" smtClean="0"/>
              <a:t>                    }</a:t>
            </a:r>
            <a:endParaRPr lang="en-IN" sz="2400" dirty="0"/>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 </a:t>
            </a:r>
            <a:r>
              <a:rPr lang="en-IN" dirty="0" err="1" smtClean="0"/>
              <a:t>ExecuteReader</a:t>
            </a:r>
            <a:r>
              <a:rPr lang="en-IN" dirty="0" smtClean="0"/>
              <a:t>()</a:t>
            </a:r>
            <a:endParaRPr lang="en-IN" dirty="0"/>
          </a:p>
        </p:txBody>
      </p:sp>
      <p:sp>
        <p:nvSpPr>
          <p:cNvPr id="3" name="Content Placeholder 2"/>
          <p:cNvSpPr>
            <a:spLocks noGrp="1"/>
          </p:cNvSpPr>
          <p:nvPr>
            <p:ph idx="1"/>
          </p:nvPr>
        </p:nvSpPr>
        <p:spPr/>
        <p:txBody>
          <a:bodyPr/>
          <a:lstStyle/>
          <a:p>
            <a:pPr algn="just"/>
            <a:r>
              <a:rPr lang="en-IN" b="1" dirty="0" err="1" smtClean="0"/>
              <a:t>ExecuteReader</a:t>
            </a:r>
            <a:r>
              <a:rPr lang="en-IN" dirty="0" smtClean="0"/>
              <a:t> gives you a data reader back which will allow you to read all of the columns of the results a row at a time.</a:t>
            </a:r>
          </a:p>
          <a:p>
            <a:pPr algn="just" fontAlgn="base"/>
            <a:r>
              <a:rPr lang="en-IN" dirty="0" smtClean="0"/>
              <a:t>Return type is </a:t>
            </a:r>
            <a:r>
              <a:rPr lang="en-IN" dirty="0" err="1" smtClean="0"/>
              <a:t>DataReader</a:t>
            </a:r>
            <a:r>
              <a:rPr lang="en-IN" dirty="0" smtClean="0"/>
              <a:t>.</a:t>
            </a:r>
          </a:p>
          <a:p>
            <a:pPr algn="just" fontAlgn="base"/>
            <a:r>
              <a:rPr lang="en-IN" dirty="0" smtClean="0"/>
              <a:t>Return value is compulsory and should be assigned to an another object </a:t>
            </a:r>
            <a:r>
              <a:rPr lang="en-IN" dirty="0" err="1" smtClean="0"/>
              <a:t>DataReader</a:t>
            </a:r>
            <a:r>
              <a:rPr lang="en-IN" dirty="0" smtClean="0"/>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ExecuteNonQuery</a:t>
            </a:r>
            <a:r>
              <a:rPr lang="en-US" dirty="0" smtClean="0"/>
              <a:t>()</a:t>
            </a:r>
            <a:endParaRPr lang="en-IN" dirty="0"/>
          </a:p>
        </p:txBody>
      </p:sp>
      <p:sp>
        <p:nvSpPr>
          <p:cNvPr id="3" name="Content Placeholder 2"/>
          <p:cNvSpPr>
            <a:spLocks noGrp="1"/>
          </p:cNvSpPr>
          <p:nvPr>
            <p:ph idx="1"/>
          </p:nvPr>
        </p:nvSpPr>
        <p:spPr/>
        <p:txBody>
          <a:bodyPr>
            <a:normAutofit fontScale="92500" lnSpcReduction="20000"/>
          </a:bodyPr>
          <a:lstStyle/>
          <a:p>
            <a:pPr algn="just"/>
            <a:r>
              <a:rPr lang="en-IN" dirty="0" err="1" smtClean="0"/>
              <a:t>ExecuteNonQuery</a:t>
            </a:r>
            <a:r>
              <a:rPr lang="en-IN" dirty="0" smtClean="0"/>
              <a:t> is used to execute SQL Statement and it returns number of rows affected. </a:t>
            </a:r>
          </a:p>
          <a:p>
            <a:pPr algn="just"/>
            <a:r>
              <a:rPr lang="en-IN" dirty="0" smtClean="0"/>
              <a:t>We cannot use </a:t>
            </a:r>
            <a:r>
              <a:rPr lang="en-IN" dirty="0" err="1" smtClean="0"/>
              <a:t>ExecuteNonQuery</a:t>
            </a:r>
            <a:r>
              <a:rPr lang="en-IN" dirty="0" smtClean="0"/>
              <a:t> while we are expecting some data from the SQL query. </a:t>
            </a:r>
          </a:p>
          <a:p>
            <a:pPr algn="just"/>
            <a:r>
              <a:rPr lang="en-IN" dirty="0" smtClean="0"/>
              <a:t>We can use </a:t>
            </a:r>
            <a:r>
              <a:rPr lang="en-IN" dirty="0" err="1" smtClean="0"/>
              <a:t>ExecuteNonQuery</a:t>
            </a:r>
            <a:r>
              <a:rPr lang="en-IN" dirty="0" smtClean="0"/>
              <a:t> in INSERT, </a:t>
            </a:r>
            <a:r>
              <a:rPr lang="en-IN" smtClean="0"/>
              <a:t>UPDATE and </a:t>
            </a:r>
            <a:r>
              <a:rPr lang="en-IN" dirty="0" smtClean="0"/>
              <a:t>DELETE queries where they are not returning any result.</a:t>
            </a:r>
          </a:p>
          <a:p>
            <a:pPr algn="just" fontAlgn="base"/>
            <a:r>
              <a:rPr lang="en-IN" dirty="0" smtClean="0"/>
              <a:t>Return type is int.</a:t>
            </a:r>
          </a:p>
          <a:p>
            <a:pPr algn="just" fontAlgn="base"/>
            <a:r>
              <a:rPr lang="en-IN" dirty="0" smtClean="0"/>
              <a:t>Return value is optional and can be assigned to an integer variable.</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Namespaces</a:t>
            </a:r>
            <a:endParaRPr lang="en-US" dirty="0"/>
          </a:p>
        </p:txBody>
      </p:sp>
      <p:sp>
        <p:nvSpPr>
          <p:cNvPr id="3" name="Content Placeholder 2"/>
          <p:cNvSpPr>
            <a:spLocks noGrp="1"/>
          </p:cNvSpPr>
          <p:nvPr>
            <p:ph idx="1"/>
          </p:nvPr>
        </p:nvSpPr>
        <p:spPr/>
        <p:txBody>
          <a:bodyPr/>
          <a:lstStyle/>
          <a:p>
            <a:r>
              <a:rPr lang="en-US" dirty="0" err="1" smtClean="0"/>
              <a:t>System.Data</a:t>
            </a:r>
            <a:endParaRPr lang="en-US" dirty="0" smtClean="0"/>
          </a:p>
          <a:p>
            <a:r>
              <a:rPr lang="en-US" dirty="0" err="1" smtClean="0"/>
              <a:t>System.Data.SqlClient</a:t>
            </a:r>
            <a:r>
              <a:rPr lang="en-US" dirty="0" smtClean="0"/>
              <a:t> </a:t>
            </a:r>
            <a:endParaRPr lang="en-US" dirty="0"/>
          </a:p>
          <a:p>
            <a:r>
              <a:rPr lang="en-US" dirty="0" err="1" smtClean="0"/>
              <a:t>System.Data.SqlTypes</a:t>
            </a: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9940126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IN" dirty="0"/>
          </a:p>
        </p:txBody>
      </p:sp>
      <p:pic>
        <p:nvPicPr>
          <p:cNvPr id="3076" name="Picture 4"/>
          <p:cNvPicPr>
            <a:picLocks noChangeAspect="1" noChangeArrowheads="1"/>
          </p:cNvPicPr>
          <p:nvPr/>
        </p:nvPicPr>
        <p:blipFill>
          <a:blip r:embed="rId3" cstate="print"/>
          <a:srcRect/>
          <a:stretch>
            <a:fillRect/>
          </a:stretch>
        </p:blipFill>
        <p:spPr bwMode="auto">
          <a:xfrm>
            <a:off x="571472" y="2143116"/>
            <a:ext cx="7800975" cy="3248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a:stretch>
            <a:fillRect/>
          </a:stretch>
        </p:blipFill>
        <p:spPr bwMode="auto">
          <a:xfrm>
            <a:off x="704850" y="-27384"/>
            <a:ext cx="7734300" cy="3143250"/>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143000" y="3084909"/>
            <a:ext cx="9001000" cy="3800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a:stretch>
            <a:fillRect/>
          </a:stretch>
        </p:blipFill>
        <p:spPr bwMode="auto">
          <a:xfrm>
            <a:off x="144016" y="-71462"/>
            <a:ext cx="8820472" cy="3752850"/>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142844" y="3643314"/>
            <a:ext cx="8235082" cy="3238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srcRect/>
          <a:stretch>
            <a:fillRect/>
          </a:stretch>
        </p:blipFill>
        <p:spPr bwMode="auto">
          <a:xfrm>
            <a:off x="619125" y="44624"/>
            <a:ext cx="7905750" cy="3314700"/>
          </a:xfrm>
          <a:prstGeom prst="rect">
            <a:avLst/>
          </a:prstGeom>
          <a:noFill/>
          <a:ln w="9525">
            <a:noFill/>
            <a:miter lim="800000"/>
            <a:headEnd/>
            <a:tailEnd/>
          </a:ln>
        </p:spPr>
      </p:pic>
      <p:pic>
        <p:nvPicPr>
          <p:cNvPr id="6148" name="Picture 4"/>
          <p:cNvPicPr>
            <a:picLocks noChangeAspect="1" noChangeArrowheads="1"/>
          </p:cNvPicPr>
          <p:nvPr/>
        </p:nvPicPr>
        <p:blipFill>
          <a:blip r:embed="rId4" cstate="print"/>
          <a:srcRect/>
          <a:stretch>
            <a:fillRect/>
          </a:stretch>
        </p:blipFill>
        <p:spPr bwMode="auto">
          <a:xfrm>
            <a:off x="21902" y="3501008"/>
            <a:ext cx="9086602" cy="3438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a:t>
            </a:r>
            <a:r>
              <a:rPr lang="en-US" dirty="0" err="1" smtClean="0"/>
              <a:t>Sql</a:t>
            </a:r>
            <a:r>
              <a:rPr lang="en-US" dirty="0" smtClean="0"/>
              <a:t> Statements</a:t>
            </a:r>
            <a:endParaRPr lang="en-IN" dirty="0"/>
          </a:p>
        </p:txBody>
      </p:sp>
      <p:sp>
        <p:nvSpPr>
          <p:cNvPr id="3" name="Content Placeholder 2"/>
          <p:cNvSpPr>
            <a:spLocks noGrp="1"/>
          </p:cNvSpPr>
          <p:nvPr>
            <p:ph idx="1"/>
          </p:nvPr>
        </p:nvSpPr>
        <p:spPr/>
        <p:txBody>
          <a:bodyPr>
            <a:normAutofit lnSpcReduction="10000"/>
          </a:bodyPr>
          <a:lstStyle/>
          <a:p>
            <a:pPr>
              <a:buNone/>
            </a:pPr>
            <a:r>
              <a:rPr lang="en-IN" dirty="0" smtClean="0"/>
              <a:t>string query = "INSERT INTO Products (Name, Price, Date) VALUES(@Name, @Price, @Date)"; </a:t>
            </a:r>
          </a:p>
          <a:p>
            <a:pPr>
              <a:buNone/>
            </a:pPr>
            <a:r>
              <a:rPr lang="en-IN" dirty="0" err="1" smtClean="0"/>
              <a:t>cmd.</a:t>
            </a:r>
            <a:r>
              <a:rPr lang="en-IN" b="1" dirty="0" err="1" smtClean="0"/>
              <a:t>Parameters</a:t>
            </a:r>
            <a:r>
              <a:rPr lang="en-IN" dirty="0" err="1" smtClean="0"/>
              <a:t>.</a:t>
            </a:r>
            <a:r>
              <a:rPr lang="en-IN" b="1" dirty="0" err="1" smtClean="0"/>
              <a:t>AddWithValue</a:t>
            </a:r>
            <a:r>
              <a:rPr lang="en-IN" dirty="0" smtClean="0"/>
              <a:t>("@Name", "USB Keyboard");</a:t>
            </a:r>
          </a:p>
          <a:p>
            <a:pPr>
              <a:buNone/>
            </a:pPr>
            <a:r>
              <a:rPr lang="en-IN" dirty="0" err="1" smtClean="0"/>
              <a:t>cmd.</a:t>
            </a:r>
            <a:r>
              <a:rPr lang="en-IN" b="1" dirty="0" err="1" smtClean="0"/>
              <a:t>Parameters</a:t>
            </a:r>
            <a:r>
              <a:rPr lang="en-IN" dirty="0" err="1" smtClean="0"/>
              <a:t>.</a:t>
            </a:r>
            <a:r>
              <a:rPr lang="en-IN" b="1" dirty="0" err="1" smtClean="0"/>
              <a:t>AddWithValue</a:t>
            </a:r>
            <a:r>
              <a:rPr lang="en-IN" dirty="0" smtClean="0"/>
              <a:t>("@Price", "20");</a:t>
            </a:r>
          </a:p>
          <a:p>
            <a:pPr>
              <a:buNone/>
            </a:pPr>
            <a:r>
              <a:rPr lang="en-IN" dirty="0" err="1" smtClean="0"/>
              <a:t>cmd.</a:t>
            </a:r>
            <a:r>
              <a:rPr lang="en-IN" b="1" dirty="0" err="1" smtClean="0"/>
              <a:t>Parameters</a:t>
            </a:r>
            <a:r>
              <a:rPr lang="en-IN" dirty="0" err="1" smtClean="0"/>
              <a:t>.</a:t>
            </a:r>
            <a:r>
              <a:rPr lang="en-IN" b="1" dirty="0" err="1" smtClean="0"/>
              <a:t>AddWithValue</a:t>
            </a:r>
            <a:r>
              <a:rPr lang="en-IN" dirty="0" smtClean="0"/>
              <a:t>("@Date", "25 May 2017");</a:t>
            </a:r>
          </a:p>
          <a:p>
            <a:pPr>
              <a:buNone/>
            </a:pPr>
            <a:endParaRPr lang="en-IN"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IN" dirty="0"/>
          </a:p>
        </p:txBody>
      </p:sp>
      <p:sp>
        <p:nvSpPr>
          <p:cNvPr id="3" name="Content Placeholder 2"/>
          <p:cNvSpPr>
            <a:spLocks noGrp="1"/>
          </p:cNvSpPr>
          <p:nvPr>
            <p:ph idx="1"/>
          </p:nvPr>
        </p:nvSpPr>
        <p:spPr/>
        <p:txBody>
          <a:bodyPr>
            <a:normAutofit/>
          </a:bodyPr>
          <a:lstStyle/>
          <a:p>
            <a:pPr>
              <a:buNone/>
            </a:pPr>
            <a:r>
              <a:rPr lang="en-IN" dirty="0" smtClean="0"/>
              <a:t>UPDATE Customers SET Name = @Name, Country = @Country WHERE </a:t>
            </a:r>
            <a:r>
              <a:rPr lang="en-IN" dirty="0" err="1" smtClean="0"/>
              <a:t>CustomerId</a:t>
            </a:r>
            <a:r>
              <a:rPr lang="en-IN" dirty="0" smtClean="0"/>
              <a:t> = @</a:t>
            </a:r>
            <a:r>
              <a:rPr lang="en-IN" dirty="0" err="1" smtClean="0"/>
              <a:t>CustomerId</a:t>
            </a:r>
            <a:endParaRPr lang="en-IN" dirty="0" smtClean="0"/>
          </a:p>
          <a:p>
            <a:pPr>
              <a:buNone/>
            </a:pPr>
            <a:endParaRPr lang="en-US" dirty="0" smtClean="0"/>
          </a:p>
          <a:p>
            <a:pPr>
              <a:buNone/>
            </a:pPr>
            <a:r>
              <a:rPr lang="en-IN" dirty="0" smtClean="0"/>
              <a:t>DELETE FROM Customers WHERE </a:t>
            </a:r>
            <a:r>
              <a:rPr lang="en-IN" dirty="0" err="1" smtClean="0"/>
              <a:t>CustomerId</a:t>
            </a:r>
            <a:r>
              <a:rPr lang="en-IN" dirty="0" smtClean="0"/>
              <a:t> = @</a:t>
            </a:r>
            <a:r>
              <a:rPr lang="en-IN" dirty="0" err="1" smtClean="0"/>
              <a:t>CustomerId</a:t>
            </a:r>
            <a:endParaRPr lang="en-I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Disconnected Data Access</a:t>
            </a:r>
            <a:endParaRPr lang="en-IN" dirty="0"/>
          </a:p>
        </p:txBody>
      </p:sp>
      <p:sp>
        <p:nvSpPr>
          <p:cNvPr id="3" name="Content Placeholder 2"/>
          <p:cNvSpPr>
            <a:spLocks noGrp="1"/>
          </p:cNvSpPr>
          <p:nvPr>
            <p:ph idx="1"/>
          </p:nvPr>
        </p:nvSpPr>
        <p:spPr/>
        <p:txBody>
          <a:bodyPr>
            <a:normAutofit fontScale="92500" lnSpcReduction="10000"/>
          </a:bodyPr>
          <a:lstStyle/>
          <a:p>
            <a:pPr algn="just"/>
            <a:r>
              <a:rPr lang="en-US" dirty="0" smtClean="0"/>
              <a:t>Use the </a:t>
            </a:r>
            <a:r>
              <a:rPr lang="en-US" dirty="0" err="1" smtClean="0"/>
              <a:t>DataSet</a:t>
            </a:r>
            <a:r>
              <a:rPr lang="en-US" dirty="0" smtClean="0"/>
              <a:t> to keep a copy of your data in memory</a:t>
            </a:r>
          </a:p>
          <a:p>
            <a:pPr lvl="1" algn="just"/>
            <a:r>
              <a:rPr lang="en-IN" dirty="0" smtClean="0"/>
              <a:t>You need to do something time-consuming with the data</a:t>
            </a:r>
          </a:p>
          <a:p>
            <a:pPr lvl="2" algn="just"/>
            <a:r>
              <a:rPr lang="en-IN" dirty="0" smtClean="0"/>
              <a:t>By dumping it into a </a:t>
            </a:r>
            <a:r>
              <a:rPr lang="en-IN" dirty="0" err="1" smtClean="0"/>
              <a:t>DataSet</a:t>
            </a:r>
            <a:r>
              <a:rPr lang="en-IN" dirty="0" smtClean="0"/>
              <a:t> first, you ensure that the database connection is kept open for as little time as possible.</a:t>
            </a:r>
          </a:p>
          <a:p>
            <a:pPr lvl="1" algn="just"/>
            <a:r>
              <a:rPr lang="en-IN" dirty="0" smtClean="0"/>
              <a:t>You want to navigate backward and forward through your data while you’re processing it.</a:t>
            </a:r>
          </a:p>
          <a:p>
            <a:pPr lvl="2" algn="just"/>
            <a:r>
              <a:rPr lang="en-IN" dirty="0" smtClean="0"/>
              <a:t>This isn’t possible with the </a:t>
            </a:r>
            <a:r>
              <a:rPr lang="en-IN" dirty="0" err="1" smtClean="0"/>
              <a:t>DataReader</a:t>
            </a:r>
            <a:r>
              <a:rPr lang="en-IN" dirty="0" smtClean="0"/>
              <a:t>, which goes in one direction only—forward.</a:t>
            </a:r>
            <a:endParaRPr lang="en-US" dirty="0" smtClean="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IN" dirty="0"/>
          </a:p>
        </p:txBody>
      </p:sp>
      <p:sp>
        <p:nvSpPr>
          <p:cNvPr id="3" name="Content Placeholder 2"/>
          <p:cNvSpPr>
            <a:spLocks noGrp="1"/>
          </p:cNvSpPr>
          <p:nvPr>
            <p:ph idx="1"/>
          </p:nvPr>
        </p:nvSpPr>
        <p:spPr/>
        <p:txBody>
          <a:bodyPr>
            <a:normAutofit/>
          </a:bodyPr>
          <a:lstStyle/>
          <a:p>
            <a:pPr lvl="1"/>
            <a:r>
              <a:rPr lang="en-IN" dirty="0" smtClean="0"/>
              <a:t>You want to navigate from one table to another.</a:t>
            </a:r>
          </a:p>
          <a:p>
            <a:pPr lvl="2"/>
            <a:r>
              <a:rPr lang="en-IN" dirty="0" smtClean="0"/>
              <a:t>Using the </a:t>
            </a:r>
            <a:r>
              <a:rPr lang="en-IN" dirty="0" err="1" smtClean="0"/>
              <a:t>DataSet</a:t>
            </a:r>
            <a:r>
              <a:rPr lang="en-IN" dirty="0" smtClean="0"/>
              <a:t>, you can store several tables of information. </a:t>
            </a:r>
          </a:p>
          <a:p>
            <a:pPr lvl="2"/>
            <a:r>
              <a:rPr lang="en-IN" dirty="0" smtClean="0"/>
              <a:t>You can even define relationships that allow you to browse through them more efficiently.</a:t>
            </a:r>
          </a:p>
          <a:p>
            <a:pPr lvl="1"/>
            <a:r>
              <a:rPr lang="en-IN" dirty="0" smtClean="0"/>
              <a:t>You want to save the data to a file for later use.</a:t>
            </a:r>
          </a:p>
          <a:p>
            <a:pPr lvl="2"/>
            <a:r>
              <a:rPr lang="en-IN" dirty="0" smtClean="0"/>
              <a:t>The </a:t>
            </a:r>
            <a:r>
              <a:rPr lang="en-IN" dirty="0" err="1" smtClean="0"/>
              <a:t>DataSet</a:t>
            </a:r>
            <a:r>
              <a:rPr lang="en-IN" dirty="0" smtClean="0"/>
              <a:t> includes two methods—</a:t>
            </a:r>
          </a:p>
          <a:p>
            <a:pPr lvl="3"/>
            <a:r>
              <a:rPr lang="en-IN" dirty="0" err="1" smtClean="0"/>
              <a:t>WriteXml</a:t>
            </a:r>
            <a:r>
              <a:rPr lang="en-IN" dirty="0" smtClean="0"/>
              <a:t>() and </a:t>
            </a:r>
            <a:r>
              <a:rPr lang="en-IN" dirty="0" err="1" smtClean="0"/>
              <a:t>ReadXml</a:t>
            </a:r>
            <a:r>
              <a:rPr lang="en-IN" dirty="0" smtClean="0"/>
              <a:t>()—that allow you to dump the content to a file and convert it back to a live database object later</a:t>
            </a:r>
            <a:endParaRPr lang="en-IN"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Disconnected Data</a:t>
            </a:r>
            <a:endParaRPr lang="en-IN" dirty="0"/>
          </a:p>
        </p:txBody>
      </p:sp>
      <p:sp>
        <p:nvSpPr>
          <p:cNvPr id="3" name="Content Placeholder 2"/>
          <p:cNvSpPr>
            <a:spLocks noGrp="1"/>
          </p:cNvSpPr>
          <p:nvPr>
            <p:ph idx="1"/>
          </p:nvPr>
        </p:nvSpPr>
        <p:spPr/>
        <p:txBody>
          <a:bodyPr>
            <a:normAutofit/>
          </a:bodyPr>
          <a:lstStyle/>
          <a:p>
            <a:pPr algn="just"/>
            <a:r>
              <a:rPr lang="en-IN" dirty="0" smtClean="0"/>
              <a:t>The </a:t>
            </a:r>
            <a:r>
              <a:rPr lang="en-IN" dirty="0" err="1" smtClean="0"/>
              <a:t>DataSet</a:t>
            </a:r>
            <a:r>
              <a:rPr lang="en-IN" dirty="0" smtClean="0"/>
              <a:t> tracks the changes you make to the records inside. </a:t>
            </a:r>
          </a:p>
          <a:p>
            <a:pPr lvl="1" algn="just"/>
            <a:r>
              <a:rPr lang="en-IN" dirty="0" smtClean="0"/>
              <a:t>This allows you to use the </a:t>
            </a:r>
            <a:r>
              <a:rPr lang="en-IN" dirty="0" err="1" smtClean="0"/>
              <a:t>DataSet</a:t>
            </a:r>
            <a:r>
              <a:rPr lang="en-IN" dirty="0" smtClean="0"/>
              <a:t> to update records. </a:t>
            </a:r>
          </a:p>
          <a:p>
            <a:pPr lvl="1" algn="just"/>
            <a:r>
              <a:rPr lang="en-IN" dirty="0" smtClean="0"/>
              <a:t>The basic principle is simple. </a:t>
            </a:r>
          </a:p>
          <a:p>
            <a:pPr lvl="2" algn="just"/>
            <a:r>
              <a:rPr lang="en-IN" dirty="0" smtClean="0"/>
              <a:t>You fill a </a:t>
            </a:r>
            <a:r>
              <a:rPr lang="en-IN" dirty="0" err="1" smtClean="0"/>
              <a:t>DataSet</a:t>
            </a:r>
            <a:r>
              <a:rPr lang="en-IN" dirty="0" smtClean="0"/>
              <a:t> in the normal way, modify one or more records, and then apply your update by using a </a:t>
            </a:r>
            <a:r>
              <a:rPr lang="en-IN" dirty="0" err="1" smtClean="0"/>
              <a:t>DataAdapter</a:t>
            </a:r>
            <a:r>
              <a:rPr lang="en-IN" dirty="0" smtClean="0"/>
              <a:t>.</a:t>
            </a:r>
            <a:endParaRPr lang="en-I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Dataset family of </a:t>
            </a:r>
            <a:r>
              <a:rPr lang="en-US" dirty="0" err="1" smtClean="0"/>
              <a:t>Obejcts</a:t>
            </a:r>
            <a:endParaRPr lang="en-IN" dirty="0"/>
          </a:p>
        </p:txBody>
      </p:sp>
      <p:sp>
        <p:nvSpPr>
          <p:cNvPr id="5" name="Rectangle 4"/>
          <p:cNvSpPr/>
          <p:nvPr/>
        </p:nvSpPr>
        <p:spPr>
          <a:xfrm>
            <a:off x="755576" y="1700808"/>
            <a:ext cx="1944216" cy="37444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6" name="TextBox 5"/>
          <p:cNvSpPr txBox="1"/>
          <p:nvPr/>
        </p:nvSpPr>
        <p:spPr>
          <a:xfrm>
            <a:off x="899592" y="1988840"/>
            <a:ext cx="1656184" cy="369332"/>
          </a:xfrm>
          <a:prstGeom prst="rect">
            <a:avLst/>
          </a:prstGeom>
          <a:noFill/>
        </p:spPr>
        <p:txBody>
          <a:bodyPr wrap="square" rtlCol="0">
            <a:spAutoFit/>
          </a:bodyPr>
          <a:lstStyle/>
          <a:p>
            <a:r>
              <a:rPr lang="en-US" dirty="0" err="1" smtClean="0"/>
              <a:t>DataSet</a:t>
            </a:r>
            <a:r>
              <a:rPr lang="en-US" dirty="0" smtClean="0"/>
              <a:t> Object</a:t>
            </a:r>
            <a:endParaRPr lang="en-IN" dirty="0"/>
          </a:p>
        </p:txBody>
      </p:sp>
      <p:sp>
        <p:nvSpPr>
          <p:cNvPr id="7" name="Rounded Rectangle 6"/>
          <p:cNvSpPr/>
          <p:nvPr/>
        </p:nvSpPr>
        <p:spPr>
          <a:xfrm>
            <a:off x="899592" y="2924944"/>
            <a:ext cx="1656184" cy="72008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Tables Collection</a:t>
            </a:r>
            <a:endParaRPr lang="en-IN" dirty="0">
              <a:solidFill>
                <a:schemeClr val="tx1"/>
              </a:solidFill>
            </a:endParaRPr>
          </a:p>
        </p:txBody>
      </p:sp>
      <p:sp>
        <p:nvSpPr>
          <p:cNvPr id="8" name="Rounded Rectangle 7"/>
          <p:cNvSpPr/>
          <p:nvPr/>
        </p:nvSpPr>
        <p:spPr>
          <a:xfrm>
            <a:off x="899592" y="4149080"/>
            <a:ext cx="1656184" cy="72008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Relations Collection</a:t>
            </a:r>
            <a:endParaRPr lang="en-IN" dirty="0">
              <a:solidFill>
                <a:schemeClr val="tx1"/>
              </a:solidFill>
            </a:endParaRPr>
          </a:p>
        </p:txBody>
      </p:sp>
      <p:sp>
        <p:nvSpPr>
          <p:cNvPr id="9" name="Rectangle 8"/>
          <p:cNvSpPr/>
          <p:nvPr/>
        </p:nvSpPr>
        <p:spPr>
          <a:xfrm>
            <a:off x="3563888" y="1700808"/>
            <a:ext cx="2088232" cy="37444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0" name="TextBox 9"/>
          <p:cNvSpPr txBox="1"/>
          <p:nvPr/>
        </p:nvSpPr>
        <p:spPr>
          <a:xfrm>
            <a:off x="3707904" y="1844824"/>
            <a:ext cx="1944216" cy="369332"/>
          </a:xfrm>
          <a:prstGeom prst="rect">
            <a:avLst/>
          </a:prstGeom>
          <a:noFill/>
        </p:spPr>
        <p:txBody>
          <a:bodyPr wrap="square" rtlCol="0">
            <a:spAutoFit/>
          </a:bodyPr>
          <a:lstStyle/>
          <a:p>
            <a:r>
              <a:rPr lang="en-US" dirty="0" err="1" smtClean="0"/>
              <a:t>DataTable</a:t>
            </a:r>
            <a:r>
              <a:rPr lang="en-US" dirty="0" smtClean="0"/>
              <a:t> Object</a:t>
            </a:r>
            <a:endParaRPr lang="en-IN" dirty="0"/>
          </a:p>
        </p:txBody>
      </p:sp>
      <p:sp>
        <p:nvSpPr>
          <p:cNvPr id="11" name="Rounded Rectangle 10"/>
          <p:cNvSpPr/>
          <p:nvPr/>
        </p:nvSpPr>
        <p:spPr>
          <a:xfrm>
            <a:off x="3707904" y="2348880"/>
            <a:ext cx="1656184" cy="72008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Rows Collection</a:t>
            </a:r>
            <a:endParaRPr lang="en-IN" dirty="0">
              <a:solidFill>
                <a:schemeClr val="tx1"/>
              </a:solidFill>
            </a:endParaRPr>
          </a:p>
        </p:txBody>
      </p:sp>
      <p:sp>
        <p:nvSpPr>
          <p:cNvPr id="12" name="Rounded Rectangle 11"/>
          <p:cNvSpPr/>
          <p:nvPr/>
        </p:nvSpPr>
        <p:spPr>
          <a:xfrm>
            <a:off x="3707904" y="3140968"/>
            <a:ext cx="1656184" cy="72008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Columns Collection</a:t>
            </a:r>
            <a:endParaRPr lang="en-IN" dirty="0">
              <a:solidFill>
                <a:schemeClr val="tx1"/>
              </a:solidFill>
            </a:endParaRPr>
          </a:p>
        </p:txBody>
      </p:sp>
      <p:sp>
        <p:nvSpPr>
          <p:cNvPr id="13" name="Rounded Rectangle 12"/>
          <p:cNvSpPr/>
          <p:nvPr/>
        </p:nvSpPr>
        <p:spPr>
          <a:xfrm>
            <a:off x="3707904" y="4005064"/>
            <a:ext cx="1656184" cy="72008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Constraints Collection</a:t>
            </a:r>
            <a:endParaRPr lang="en-IN" dirty="0">
              <a:solidFill>
                <a:schemeClr val="tx1"/>
              </a:solidFill>
            </a:endParaRPr>
          </a:p>
        </p:txBody>
      </p:sp>
      <p:sp>
        <p:nvSpPr>
          <p:cNvPr id="14" name="Rounded Rectangle 13"/>
          <p:cNvSpPr/>
          <p:nvPr/>
        </p:nvSpPr>
        <p:spPr>
          <a:xfrm>
            <a:off x="3707904" y="4797152"/>
            <a:ext cx="1656184" cy="57606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DefaultView</a:t>
            </a:r>
            <a:endParaRPr lang="en-IN" dirty="0">
              <a:solidFill>
                <a:schemeClr val="tx1"/>
              </a:solidFill>
            </a:endParaRPr>
          </a:p>
        </p:txBody>
      </p:sp>
      <p:sp>
        <p:nvSpPr>
          <p:cNvPr id="15" name="Rectangle 14"/>
          <p:cNvSpPr/>
          <p:nvPr/>
        </p:nvSpPr>
        <p:spPr>
          <a:xfrm>
            <a:off x="6660232" y="1844824"/>
            <a:ext cx="1440160" cy="6480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DataRow</a:t>
            </a:r>
            <a:r>
              <a:rPr lang="en-US" dirty="0" smtClean="0">
                <a:solidFill>
                  <a:schemeClr val="tx1"/>
                </a:solidFill>
              </a:rPr>
              <a:t> Object</a:t>
            </a:r>
            <a:endParaRPr lang="en-IN" dirty="0" smtClean="0">
              <a:solidFill>
                <a:schemeClr val="tx1"/>
              </a:solidFill>
            </a:endParaRPr>
          </a:p>
        </p:txBody>
      </p:sp>
      <p:sp>
        <p:nvSpPr>
          <p:cNvPr id="16" name="Rectangle 15"/>
          <p:cNvSpPr/>
          <p:nvPr/>
        </p:nvSpPr>
        <p:spPr>
          <a:xfrm>
            <a:off x="6660232" y="2780928"/>
            <a:ext cx="1440160" cy="6480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DataColumn</a:t>
            </a:r>
            <a:r>
              <a:rPr lang="en-US" dirty="0" smtClean="0">
                <a:solidFill>
                  <a:schemeClr val="tx1"/>
                </a:solidFill>
              </a:rPr>
              <a:t> Object</a:t>
            </a:r>
            <a:endParaRPr lang="en-IN" dirty="0" smtClean="0">
              <a:solidFill>
                <a:schemeClr val="tx1"/>
              </a:solidFill>
            </a:endParaRPr>
          </a:p>
        </p:txBody>
      </p:sp>
      <p:sp>
        <p:nvSpPr>
          <p:cNvPr id="17" name="Rectangle 16"/>
          <p:cNvSpPr/>
          <p:nvPr/>
        </p:nvSpPr>
        <p:spPr>
          <a:xfrm>
            <a:off x="6660232" y="4005064"/>
            <a:ext cx="1440160" cy="6480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Constraint Object</a:t>
            </a:r>
            <a:endParaRPr lang="en-IN" dirty="0" smtClean="0">
              <a:solidFill>
                <a:schemeClr val="tx1"/>
              </a:solidFill>
            </a:endParaRPr>
          </a:p>
        </p:txBody>
      </p:sp>
      <p:sp>
        <p:nvSpPr>
          <p:cNvPr id="18" name="Rectangle 17"/>
          <p:cNvSpPr/>
          <p:nvPr/>
        </p:nvSpPr>
        <p:spPr>
          <a:xfrm>
            <a:off x="6660232" y="4869160"/>
            <a:ext cx="1440160" cy="6480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DataView</a:t>
            </a:r>
            <a:r>
              <a:rPr lang="en-US" dirty="0" smtClean="0">
                <a:solidFill>
                  <a:schemeClr val="tx1"/>
                </a:solidFill>
              </a:rPr>
              <a:t> Object</a:t>
            </a:r>
            <a:endParaRPr lang="en-IN" dirty="0" smtClean="0">
              <a:solidFill>
                <a:schemeClr val="tx1"/>
              </a:solidFill>
            </a:endParaRPr>
          </a:p>
        </p:txBody>
      </p:sp>
      <p:sp>
        <p:nvSpPr>
          <p:cNvPr id="19" name="Rectangle 18"/>
          <p:cNvSpPr/>
          <p:nvPr/>
        </p:nvSpPr>
        <p:spPr>
          <a:xfrm>
            <a:off x="971600" y="6021288"/>
            <a:ext cx="1440160" cy="6480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DataRelation</a:t>
            </a:r>
            <a:r>
              <a:rPr lang="en-US" dirty="0" smtClean="0">
                <a:solidFill>
                  <a:schemeClr val="tx1"/>
                </a:solidFill>
              </a:rPr>
              <a:t> Object</a:t>
            </a:r>
            <a:endParaRPr lang="en-IN" dirty="0" smtClean="0">
              <a:solidFill>
                <a:schemeClr val="tx1"/>
              </a:solidFill>
            </a:endParaRPr>
          </a:p>
        </p:txBody>
      </p:sp>
      <p:cxnSp>
        <p:nvCxnSpPr>
          <p:cNvPr id="21" name="Straight Connector 20"/>
          <p:cNvCxnSpPr>
            <a:stCxn id="7" idx="3"/>
            <a:endCxn id="9" idx="1"/>
          </p:cNvCxnSpPr>
          <p:nvPr/>
        </p:nvCxnSpPr>
        <p:spPr>
          <a:xfrm>
            <a:off x="2555776" y="3284984"/>
            <a:ext cx="1008112" cy="28803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8" idx="2"/>
            <a:endCxn id="19" idx="0"/>
          </p:cNvCxnSpPr>
          <p:nvPr/>
        </p:nvCxnSpPr>
        <p:spPr>
          <a:xfrm flipH="1">
            <a:off x="1691680" y="4869160"/>
            <a:ext cx="36004" cy="115212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1" idx="3"/>
            <a:endCxn id="15" idx="1"/>
          </p:cNvCxnSpPr>
          <p:nvPr/>
        </p:nvCxnSpPr>
        <p:spPr>
          <a:xfrm flipV="1">
            <a:off x="5364088" y="2168860"/>
            <a:ext cx="1296144" cy="5400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2" idx="3"/>
            <a:endCxn id="16" idx="1"/>
          </p:cNvCxnSpPr>
          <p:nvPr/>
        </p:nvCxnSpPr>
        <p:spPr>
          <a:xfrm flipV="1">
            <a:off x="5364088" y="3104964"/>
            <a:ext cx="1296144" cy="39604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3" idx="3"/>
          </p:cNvCxnSpPr>
          <p:nvPr/>
        </p:nvCxnSpPr>
        <p:spPr>
          <a:xfrm>
            <a:off x="5364088" y="4365104"/>
            <a:ext cx="1368152" cy="7200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4" idx="3"/>
            <a:endCxn id="18" idx="1"/>
          </p:cNvCxnSpPr>
          <p:nvPr/>
        </p:nvCxnSpPr>
        <p:spPr>
          <a:xfrm>
            <a:off x="5364088" y="5085184"/>
            <a:ext cx="1296144" cy="10801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Interaction with Database</a:t>
            </a:r>
            <a:endParaRPr lang="en-US" dirty="0"/>
          </a:p>
        </p:txBody>
      </p:sp>
      <p:sp>
        <p:nvSpPr>
          <p:cNvPr id="3" name="Content Placeholder 2"/>
          <p:cNvSpPr>
            <a:spLocks noGrp="1"/>
          </p:cNvSpPr>
          <p:nvPr>
            <p:ph idx="1"/>
          </p:nvPr>
        </p:nvSpPr>
        <p:spPr/>
        <p:txBody>
          <a:bodyPr/>
          <a:lstStyle/>
          <a:p>
            <a:pPr algn="just"/>
            <a:r>
              <a:rPr lang="en-US" dirty="0" smtClean="0"/>
              <a:t>Direct Database Access</a:t>
            </a:r>
          </a:p>
          <a:p>
            <a:pPr lvl="1" algn="just"/>
            <a:r>
              <a:rPr lang="en-US" dirty="0" smtClean="0"/>
              <a:t>You </a:t>
            </a:r>
            <a:r>
              <a:rPr lang="en-US" dirty="0"/>
              <a:t>don’t keep a copy of the information in </a:t>
            </a:r>
            <a:r>
              <a:rPr lang="en-US" dirty="0" smtClean="0"/>
              <a:t>memory.</a:t>
            </a:r>
          </a:p>
          <a:p>
            <a:pPr lvl="1" algn="just"/>
            <a:r>
              <a:rPr lang="en-US" dirty="0" smtClean="0"/>
              <a:t>Instead, you </a:t>
            </a:r>
            <a:r>
              <a:rPr lang="en-US" dirty="0"/>
              <a:t>work with it for a brief period of time</a:t>
            </a:r>
            <a:br>
              <a:rPr lang="en-US" dirty="0"/>
            </a:br>
            <a:r>
              <a:rPr lang="en-US" dirty="0"/>
              <a:t>while the database connection is open, and then close the connection as soon as possible. </a:t>
            </a:r>
            <a:br>
              <a:rPr lang="en-US" dirty="0"/>
            </a:br>
            <a:r>
              <a:rPr lang="en-US" dirty="0"/>
              <a:t/>
            </a:r>
            <a:br>
              <a:rPr lang="en-US" dirty="0"/>
            </a:br>
            <a:endParaRPr lang="en-US" dirty="0"/>
          </a:p>
        </p:txBody>
      </p:sp>
    </p:spTree>
    <p:extLst>
      <p:ext uri="{BB962C8B-B14F-4D97-AF65-F5344CB8AC3E}">
        <p14:creationId xmlns:p14="http://schemas.microsoft.com/office/powerpoint/2010/main" val="328175391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IN" dirty="0"/>
          </a:p>
        </p:txBody>
      </p:sp>
      <p:sp>
        <p:nvSpPr>
          <p:cNvPr id="4" name="Rectangle 3"/>
          <p:cNvSpPr/>
          <p:nvPr/>
        </p:nvSpPr>
        <p:spPr>
          <a:xfrm>
            <a:off x="467544" y="1412776"/>
            <a:ext cx="3888432" cy="41044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 name="Rectangle 4"/>
          <p:cNvSpPr/>
          <p:nvPr/>
        </p:nvSpPr>
        <p:spPr>
          <a:xfrm>
            <a:off x="611560" y="2204864"/>
            <a:ext cx="3600400" cy="22322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6" name="Rectangle 5"/>
          <p:cNvSpPr/>
          <p:nvPr/>
        </p:nvSpPr>
        <p:spPr>
          <a:xfrm>
            <a:off x="827584" y="2708920"/>
            <a:ext cx="3168352"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Select Command</a:t>
            </a:r>
            <a:endParaRPr lang="en-IN" dirty="0">
              <a:solidFill>
                <a:schemeClr val="tx1"/>
              </a:solidFill>
            </a:endParaRPr>
          </a:p>
        </p:txBody>
      </p:sp>
      <p:sp>
        <p:nvSpPr>
          <p:cNvPr id="8" name="Rectangle 7"/>
          <p:cNvSpPr/>
          <p:nvPr/>
        </p:nvSpPr>
        <p:spPr>
          <a:xfrm>
            <a:off x="827584" y="3140968"/>
            <a:ext cx="3168352"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Insert Command</a:t>
            </a:r>
            <a:endParaRPr lang="en-IN" dirty="0">
              <a:solidFill>
                <a:schemeClr val="tx1"/>
              </a:solidFill>
            </a:endParaRPr>
          </a:p>
        </p:txBody>
      </p:sp>
      <p:sp>
        <p:nvSpPr>
          <p:cNvPr id="9" name="Rectangle 8"/>
          <p:cNvSpPr/>
          <p:nvPr/>
        </p:nvSpPr>
        <p:spPr>
          <a:xfrm>
            <a:off x="827584" y="3573016"/>
            <a:ext cx="3168352"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Update Command</a:t>
            </a:r>
            <a:endParaRPr lang="en-IN" dirty="0">
              <a:solidFill>
                <a:schemeClr val="tx1"/>
              </a:solidFill>
            </a:endParaRPr>
          </a:p>
        </p:txBody>
      </p:sp>
      <p:sp>
        <p:nvSpPr>
          <p:cNvPr id="10" name="Rectangle 9"/>
          <p:cNvSpPr/>
          <p:nvPr/>
        </p:nvSpPr>
        <p:spPr>
          <a:xfrm>
            <a:off x="827584" y="4005064"/>
            <a:ext cx="3168352"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Delete Command</a:t>
            </a:r>
            <a:endParaRPr lang="en-IN" dirty="0">
              <a:solidFill>
                <a:schemeClr val="tx1"/>
              </a:solidFill>
            </a:endParaRPr>
          </a:p>
        </p:txBody>
      </p:sp>
      <p:sp>
        <p:nvSpPr>
          <p:cNvPr id="11" name="TextBox 10"/>
          <p:cNvSpPr txBox="1"/>
          <p:nvPr/>
        </p:nvSpPr>
        <p:spPr>
          <a:xfrm>
            <a:off x="1619672" y="2276872"/>
            <a:ext cx="2160240" cy="369332"/>
          </a:xfrm>
          <a:prstGeom prst="rect">
            <a:avLst/>
          </a:prstGeom>
          <a:noFill/>
        </p:spPr>
        <p:txBody>
          <a:bodyPr wrap="square" rtlCol="0">
            <a:spAutoFit/>
          </a:bodyPr>
          <a:lstStyle/>
          <a:p>
            <a:r>
              <a:rPr lang="en-US" dirty="0" smtClean="0"/>
              <a:t>Data Adapter</a:t>
            </a:r>
            <a:endParaRPr lang="en-IN" dirty="0"/>
          </a:p>
        </p:txBody>
      </p:sp>
      <p:sp>
        <p:nvSpPr>
          <p:cNvPr id="12" name="Rectangle 11"/>
          <p:cNvSpPr/>
          <p:nvPr/>
        </p:nvSpPr>
        <p:spPr>
          <a:xfrm>
            <a:off x="611560" y="4797152"/>
            <a:ext cx="3600400"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Connection</a:t>
            </a:r>
            <a:endParaRPr lang="en-IN" dirty="0">
              <a:solidFill>
                <a:schemeClr val="tx1"/>
              </a:solidFill>
            </a:endParaRPr>
          </a:p>
        </p:txBody>
      </p:sp>
      <p:cxnSp>
        <p:nvCxnSpPr>
          <p:cNvPr id="16" name="Straight Arrow Connector 15"/>
          <p:cNvCxnSpPr>
            <a:stCxn id="5" idx="2"/>
            <a:endCxn id="12" idx="0"/>
          </p:cNvCxnSpPr>
          <p:nvPr/>
        </p:nvCxnSpPr>
        <p:spPr>
          <a:xfrm>
            <a:off x="2411760" y="4437112"/>
            <a:ext cx="0" cy="360040"/>
          </a:xfrm>
          <a:prstGeom prst="straightConnector1">
            <a:avLst/>
          </a:prstGeom>
          <a:ln w="2222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4788024" y="1412776"/>
            <a:ext cx="3888432" cy="2880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8" name="Rectangle 17"/>
          <p:cNvSpPr/>
          <p:nvPr/>
        </p:nvSpPr>
        <p:spPr>
          <a:xfrm>
            <a:off x="4932040" y="1772816"/>
            <a:ext cx="3600400" cy="22322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9" name="Rectangle 18"/>
          <p:cNvSpPr/>
          <p:nvPr/>
        </p:nvSpPr>
        <p:spPr>
          <a:xfrm>
            <a:off x="5148064" y="2276872"/>
            <a:ext cx="3168352"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Rows</a:t>
            </a:r>
            <a:endParaRPr lang="en-IN" dirty="0">
              <a:solidFill>
                <a:schemeClr val="tx1"/>
              </a:solidFill>
            </a:endParaRPr>
          </a:p>
        </p:txBody>
      </p:sp>
      <p:sp>
        <p:nvSpPr>
          <p:cNvPr id="20" name="Rectangle 19"/>
          <p:cNvSpPr/>
          <p:nvPr/>
        </p:nvSpPr>
        <p:spPr>
          <a:xfrm>
            <a:off x="5148064" y="2708920"/>
            <a:ext cx="3168352"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Columns</a:t>
            </a:r>
            <a:endParaRPr lang="en-IN" dirty="0">
              <a:solidFill>
                <a:schemeClr val="tx1"/>
              </a:solidFill>
            </a:endParaRPr>
          </a:p>
        </p:txBody>
      </p:sp>
      <p:sp>
        <p:nvSpPr>
          <p:cNvPr id="21" name="Rectangle 20"/>
          <p:cNvSpPr/>
          <p:nvPr/>
        </p:nvSpPr>
        <p:spPr>
          <a:xfrm>
            <a:off x="5148064" y="3140968"/>
            <a:ext cx="3168352"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Constraints</a:t>
            </a:r>
            <a:endParaRPr lang="en-IN" dirty="0">
              <a:solidFill>
                <a:schemeClr val="tx1"/>
              </a:solidFill>
            </a:endParaRPr>
          </a:p>
        </p:txBody>
      </p:sp>
      <p:sp>
        <p:nvSpPr>
          <p:cNvPr id="22" name="Rectangle 21"/>
          <p:cNvSpPr/>
          <p:nvPr/>
        </p:nvSpPr>
        <p:spPr>
          <a:xfrm>
            <a:off x="5148064" y="3573016"/>
            <a:ext cx="3168352"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Relations</a:t>
            </a:r>
            <a:endParaRPr lang="en-IN" dirty="0">
              <a:solidFill>
                <a:schemeClr val="tx1"/>
              </a:solidFill>
            </a:endParaRPr>
          </a:p>
        </p:txBody>
      </p:sp>
      <p:sp>
        <p:nvSpPr>
          <p:cNvPr id="23" name="TextBox 22"/>
          <p:cNvSpPr txBox="1"/>
          <p:nvPr/>
        </p:nvSpPr>
        <p:spPr>
          <a:xfrm>
            <a:off x="6084168" y="1844824"/>
            <a:ext cx="2160240" cy="369332"/>
          </a:xfrm>
          <a:prstGeom prst="rect">
            <a:avLst/>
          </a:prstGeom>
          <a:noFill/>
        </p:spPr>
        <p:txBody>
          <a:bodyPr wrap="square" rtlCol="0">
            <a:spAutoFit/>
          </a:bodyPr>
          <a:lstStyle/>
          <a:p>
            <a:r>
              <a:rPr lang="en-US" dirty="0" err="1" smtClean="0"/>
              <a:t>DataTable</a:t>
            </a:r>
            <a:endParaRPr lang="en-IN" dirty="0"/>
          </a:p>
        </p:txBody>
      </p:sp>
      <p:sp>
        <p:nvSpPr>
          <p:cNvPr id="24" name="Rectangle 23"/>
          <p:cNvSpPr/>
          <p:nvPr/>
        </p:nvSpPr>
        <p:spPr>
          <a:xfrm>
            <a:off x="5292080" y="4725144"/>
            <a:ext cx="288032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DataView</a:t>
            </a:r>
            <a:endParaRPr lang="en-IN" dirty="0">
              <a:solidFill>
                <a:schemeClr val="tx1"/>
              </a:solidFill>
            </a:endParaRPr>
          </a:p>
        </p:txBody>
      </p:sp>
      <p:sp>
        <p:nvSpPr>
          <p:cNvPr id="26" name="TextBox 25"/>
          <p:cNvSpPr txBox="1"/>
          <p:nvPr/>
        </p:nvSpPr>
        <p:spPr>
          <a:xfrm>
            <a:off x="1619672" y="980728"/>
            <a:ext cx="2160240" cy="369332"/>
          </a:xfrm>
          <a:prstGeom prst="rect">
            <a:avLst/>
          </a:prstGeom>
          <a:noFill/>
        </p:spPr>
        <p:txBody>
          <a:bodyPr wrap="square" rtlCol="0">
            <a:spAutoFit/>
          </a:bodyPr>
          <a:lstStyle/>
          <a:p>
            <a:r>
              <a:rPr lang="en-US" dirty="0" smtClean="0"/>
              <a:t>Data Provider</a:t>
            </a:r>
            <a:endParaRPr lang="en-IN" dirty="0"/>
          </a:p>
        </p:txBody>
      </p:sp>
      <p:sp>
        <p:nvSpPr>
          <p:cNvPr id="27" name="TextBox 26"/>
          <p:cNvSpPr txBox="1"/>
          <p:nvPr/>
        </p:nvSpPr>
        <p:spPr>
          <a:xfrm>
            <a:off x="6084168" y="1484784"/>
            <a:ext cx="2160240" cy="369332"/>
          </a:xfrm>
          <a:prstGeom prst="rect">
            <a:avLst/>
          </a:prstGeom>
          <a:noFill/>
        </p:spPr>
        <p:txBody>
          <a:bodyPr wrap="square" rtlCol="0">
            <a:spAutoFit/>
          </a:bodyPr>
          <a:lstStyle/>
          <a:p>
            <a:r>
              <a:rPr lang="en-US" dirty="0" smtClean="0"/>
              <a:t>Data Set</a:t>
            </a:r>
            <a:endParaRPr lang="en-IN" dirty="0"/>
          </a:p>
        </p:txBody>
      </p:sp>
      <p:cxnSp>
        <p:nvCxnSpPr>
          <p:cNvPr id="29" name="Straight Arrow Connector 28"/>
          <p:cNvCxnSpPr>
            <a:stCxn id="17" idx="2"/>
            <a:endCxn id="24" idx="0"/>
          </p:cNvCxnSpPr>
          <p:nvPr/>
        </p:nvCxnSpPr>
        <p:spPr>
          <a:xfrm>
            <a:off x="6732240" y="4293096"/>
            <a:ext cx="0" cy="432048"/>
          </a:xfrm>
          <a:prstGeom prst="straightConnector1">
            <a:avLst/>
          </a:prstGeom>
          <a:ln w="222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Flowchart: Direct Access Storage 29"/>
          <p:cNvSpPr/>
          <p:nvPr/>
        </p:nvSpPr>
        <p:spPr>
          <a:xfrm>
            <a:off x="3635896" y="5661248"/>
            <a:ext cx="2376264" cy="1124744"/>
          </a:xfrm>
          <a:prstGeom prst="flowChartMagneticDru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Database</a:t>
            </a:r>
            <a:endParaRPr lang="en-IN" dirty="0">
              <a:solidFill>
                <a:schemeClr val="tx1"/>
              </a:solidFill>
            </a:endParaRPr>
          </a:p>
        </p:txBody>
      </p:sp>
      <p:cxnSp>
        <p:nvCxnSpPr>
          <p:cNvPr id="32" name="Straight Arrow Connector 31"/>
          <p:cNvCxnSpPr>
            <a:stCxn id="4" idx="2"/>
            <a:endCxn id="30" idx="1"/>
          </p:cNvCxnSpPr>
          <p:nvPr/>
        </p:nvCxnSpPr>
        <p:spPr>
          <a:xfrm rot="16200000" flipH="1">
            <a:off x="2670634" y="5258358"/>
            <a:ext cx="706388" cy="1224136"/>
          </a:xfrm>
          <a:prstGeom prst="bentConnector2">
            <a:avLst/>
          </a:prstGeom>
          <a:ln w="2222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5" idx="3"/>
            <a:endCxn id="17" idx="1"/>
          </p:cNvCxnSpPr>
          <p:nvPr/>
        </p:nvCxnSpPr>
        <p:spPr>
          <a:xfrm flipV="1">
            <a:off x="4211960" y="2852936"/>
            <a:ext cx="576064" cy="468052"/>
          </a:xfrm>
          <a:prstGeom prst="straightConnector1">
            <a:avLst/>
          </a:prstGeom>
          <a:ln w="2222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11560" y="1484784"/>
            <a:ext cx="360040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Command Builder</a:t>
            </a:r>
            <a:endParaRPr lang="en-IN" dirty="0">
              <a:solidFill>
                <a:schemeClr val="tx1"/>
              </a:solidFill>
            </a:endParaRPr>
          </a:p>
        </p:txBody>
      </p:sp>
      <p:cxnSp>
        <p:nvCxnSpPr>
          <p:cNvPr id="38" name="Straight Arrow Connector 37"/>
          <p:cNvCxnSpPr>
            <a:stCxn id="36" idx="2"/>
            <a:endCxn id="5" idx="0"/>
          </p:cNvCxnSpPr>
          <p:nvPr/>
        </p:nvCxnSpPr>
        <p:spPr>
          <a:xfrm>
            <a:off x="2411760" y="1844824"/>
            <a:ext cx="0" cy="360040"/>
          </a:xfrm>
          <a:prstGeom prst="straightConnector1">
            <a:avLst/>
          </a:prstGeom>
          <a:ln w="2222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IN" dirty="0"/>
          </a:p>
        </p:txBody>
      </p:sp>
      <p:sp>
        <p:nvSpPr>
          <p:cNvPr id="3" name="Content Placeholder 2"/>
          <p:cNvSpPr>
            <a:spLocks noGrp="1"/>
          </p:cNvSpPr>
          <p:nvPr>
            <p:ph idx="1"/>
          </p:nvPr>
        </p:nvSpPr>
        <p:spPr/>
        <p:txBody>
          <a:bodyPr>
            <a:normAutofit fontScale="77500" lnSpcReduction="20000"/>
          </a:bodyPr>
          <a:lstStyle/>
          <a:p>
            <a:r>
              <a:rPr lang="en-IN" b="1" u="sng" dirty="0" smtClean="0"/>
              <a:t>Connection</a:t>
            </a:r>
            <a:r>
              <a:rPr lang="en-IN" b="1" dirty="0" smtClean="0"/>
              <a:t> : </a:t>
            </a:r>
            <a:r>
              <a:rPr lang="en-IN" dirty="0" smtClean="0"/>
              <a:t>All communication with the external data source occurs through a Connection object.</a:t>
            </a:r>
          </a:p>
          <a:p>
            <a:r>
              <a:rPr lang="en-IN" b="1" u="sng" dirty="0" smtClean="0"/>
              <a:t>Command</a:t>
            </a:r>
            <a:r>
              <a:rPr lang="en-IN" b="1" dirty="0" smtClean="0"/>
              <a:t> : </a:t>
            </a:r>
            <a:r>
              <a:rPr lang="en-IN" dirty="0" smtClean="0"/>
              <a:t>SQL queries and data management statements get wrapped in a Command object before being sent to the data source.</a:t>
            </a:r>
          </a:p>
          <a:p>
            <a:pPr lvl="1"/>
            <a:r>
              <a:rPr lang="en-IN" dirty="0" smtClean="0"/>
              <a:t>By default </a:t>
            </a:r>
            <a:r>
              <a:rPr lang="en-IN" dirty="0" err="1" smtClean="0"/>
              <a:t>DataAdapter</a:t>
            </a:r>
            <a:r>
              <a:rPr lang="en-IN" dirty="0" smtClean="0"/>
              <a:t> contains only the select command and it </a:t>
            </a:r>
            <a:r>
              <a:rPr lang="en-IN" dirty="0" err="1" smtClean="0"/>
              <a:t>doesn’tcontain</a:t>
            </a:r>
            <a:r>
              <a:rPr lang="en-IN" dirty="0" smtClean="0"/>
              <a:t> insert, update and delete commands.</a:t>
            </a:r>
          </a:p>
          <a:p>
            <a:pPr lvl="1"/>
            <a:r>
              <a:rPr lang="en-IN" dirty="0" smtClean="0"/>
              <a:t>To create insert, update and delete commands for the </a:t>
            </a:r>
            <a:r>
              <a:rPr lang="en-IN" dirty="0" err="1" smtClean="0"/>
              <a:t>dataadapter</a:t>
            </a:r>
            <a:r>
              <a:rPr lang="en-IN" dirty="0" smtClean="0"/>
              <a:t>, command builder is </a:t>
            </a:r>
            <a:r>
              <a:rPr lang="en-IN" dirty="0" err="1" smtClean="0"/>
              <a:t>used.It</a:t>
            </a:r>
            <a:r>
              <a:rPr lang="en-IN" dirty="0" smtClean="0"/>
              <a:t> is used only to create these commands for the </a:t>
            </a:r>
            <a:r>
              <a:rPr lang="en-IN" dirty="0" err="1" smtClean="0"/>
              <a:t>dataadapter</a:t>
            </a:r>
            <a:r>
              <a:rPr lang="en-IN" dirty="0" smtClean="0"/>
              <a:t> and has no other purpose.</a:t>
            </a:r>
          </a:p>
          <a:p>
            <a:pPr lvl="1"/>
            <a:r>
              <a:rPr lang="en-IN" dirty="0" smtClean="0"/>
              <a:t>Commands can include optional Parameter instances that allows to call stored procedures or create queries.</a:t>
            </a:r>
          </a:p>
          <a:p>
            <a:endParaRPr lang="en-IN" dirty="0"/>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IN" dirty="0"/>
          </a:p>
        </p:txBody>
      </p:sp>
      <p:sp>
        <p:nvSpPr>
          <p:cNvPr id="3" name="Content Placeholder 2"/>
          <p:cNvSpPr>
            <a:spLocks noGrp="1"/>
          </p:cNvSpPr>
          <p:nvPr>
            <p:ph idx="1"/>
          </p:nvPr>
        </p:nvSpPr>
        <p:spPr/>
        <p:txBody>
          <a:bodyPr>
            <a:normAutofit fontScale="92500"/>
          </a:bodyPr>
          <a:lstStyle/>
          <a:p>
            <a:r>
              <a:rPr lang="en-IN" b="1" u="sng" dirty="0" err="1" smtClean="0"/>
              <a:t>DataAdapter</a:t>
            </a:r>
            <a:r>
              <a:rPr lang="en-IN" b="1" dirty="0" smtClean="0"/>
              <a:t> : </a:t>
            </a:r>
            <a:r>
              <a:rPr lang="en-IN" dirty="0" err="1" smtClean="0"/>
              <a:t>DataAdapter</a:t>
            </a:r>
            <a:r>
              <a:rPr lang="en-IN" dirty="0" smtClean="0"/>
              <a:t> is used to transfer the data between database and dataset.</a:t>
            </a:r>
          </a:p>
          <a:p>
            <a:pPr lvl="1"/>
            <a:r>
              <a:rPr lang="en-IN" dirty="0" smtClean="0"/>
              <a:t>The </a:t>
            </a:r>
            <a:r>
              <a:rPr lang="en-IN" dirty="0" err="1" smtClean="0"/>
              <a:t>DataAdapter</a:t>
            </a:r>
            <a:r>
              <a:rPr lang="en-IN" dirty="0" smtClean="0"/>
              <a:t> object uses standard query definitions for interacting with a database.</a:t>
            </a:r>
          </a:p>
          <a:p>
            <a:pPr lvl="1"/>
            <a:r>
              <a:rPr lang="en-IN" dirty="0" smtClean="0"/>
              <a:t>It has</a:t>
            </a:r>
            <a:r>
              <a:rPr lang="en-IN" b="1" dirty="0" smtClean="0"/>
              <a:t> </a:t>
            </a:r>
            <a:r>
              <a:rPr lang="en-IN" dirty="0" smtClean="0"/>
              <a:t>commands like select, insert, update and delete.</a:t>
            </a:r>
          </a:p>
          <a:p>
            <a:pPr lvl="1"/>
            <a:r>
              <a:rPr lang="en-IN" b="1" i="1" dirty="0" smtClean="0"/>
              <a:t>Select </a:t>
            </a:r>
            <a:r>
              <a:rPr lang="en-IN" dirty="0" smtClean="0"/>
              <a:t>command is used to retrieve data from database and </a:t>
            </a:r>
            <a:r>
              <a:rPr lang="en-IN" b="1" i="1" dirty="0" smtClean="0"/>
              <a:t>insert, update and delete </a:t>
            </a:r>
            <a:r>
              <a:rPr lang="en-IN" dirty="0" smtClean="0"/>
              <a:t>commands are used to send changes to the data in dataset to database. It needs a connection to transfer the data.</a:t>
            </a:r>
          </a:p>
          <a:p>
            <a:endParaRPr lang="en-IN"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IN" dirty="0"/>
          </a:p>
        </p:txBody>
      </p:sp>
      <p:sp>
        <p:nvSpPr>
          <p:cNvPr id="3" name="Content Placeholder 2"/>
          <p:cNvSpPr>
            <a:spLocks noGrp="1"/>
          </p:cNvSpPr>
          <p:nvPr>
            <p:ph idx="1"/>
          </p:nvPr>
        </p:nvSpPr>
        <p:spPr>
          <a:xfrm>
            <a:off x="457200" y="1195536"/>
            <a:ext cx="8229600" cy="5257800"/>
          </a:xfrm>
        </p:spPr>
        <p:txBody>
          <a:bodyPr>
            <a:noAutofit/>
          </a:bodyPr>
          <a:lstStyle/>
          <a:p>
            <a:r>
              <a:rPr lang="en-IN" sz="2400" b="1" dirty="0" smtClean="0"/>
              <a:t>Dataset</a:t>
            </a:r>
            <a:r>
              <a:rPr lang="en-IN" sz="2400" dirty="0" smtClean="0"/>
              <a:t> : Dataset is used to store the data retrieved from database by </a:t>
            </a:r>
            <a:r>
              <a:rPr lang="en-IN" sz="2400" dirty="0" err="1" smtClean="0"/>
              <a:t>DataAdapter</a:t>
            </a:r>
            <a:r>
              <a:rPr lang="en-IN" sz="2400" dirty="0" smtClean="0"/>
              <a:t> and make it</a:t>
            </a:r>
            <a:r>
              <a:rPr lang="en-IN" sz="2400" b="1" dirty="0" smtClean="0"/>
              <a:t> </a:t>
            </a:r>
            <a:r>
              <a:rPr lang="en-IN" sz="2400" dirty="0" smtClean="0"/>
              <a:t>available for </a:t>
            </a:r>
            <a:r>
              <a:rPr lang="en-IN" sz="2400" dirty="0" err="1" smtClean="0"/>
              <a:t>.net</a:t>
            </a:r>
            <a:r>
              <a:rPr lang="en-IN" sz="2400" dirty="0" smtClean="0"/>
              <a:t> application.</a:t>
            </a:r>
          </a:p>
          <a:p>
            <a:pPr lvl="1"/>
            <a:r>
              <a:rPr lang="en-IN" sz="2000" dirty="0" smtClean="0"/>
              <a:t>To fill data in to </a:t>
            </a:r>
            <a:r>
              <a:rPr lang="en-IN" sz="2000" dirty="0" err="1" smtClean="0"/>
              <a:t>DataSet</a:t>
            </a:r>
            <a:r>
              <a:rPr lang="en-IN" sz="2000" dirty="0" smtClean="0"/>
              <a:t> </a:t>
            </a:r>
            <a:r>
              <a:rPr lang="en-IN" sz="2000" b="1" dirty="0" smtClean="0"/>
              <a:t>fill()</a:t>
            </a:r>
            <a:r>
              <a:rPr lang="en-IN" sz="2000" dirty="0" smtClean="0"/>
              <a:t> method of </a:t>
            </a:r>
            <a:r>
              <a:rPr lang="en-IN" sz="2000" dirty="0" err="1" smtClean="0"/>
              <a:t>DataAdapter</a:t>
            </a:r>
            <a:r>
              <a:rPr lang="en-IN" sz="2000" dirty="0" smtClean="0"/>
              <a:t> is used.</a:t>
            </a:r>
          </a:p>
          <a:p>
            <a:pPr lvl="1"/>
            <a:r>
              <a:rPr lang="en-IN" sz="2000" dirty="0" smtClean="0"/>
              <a:t>When fill method was called, </a:t>
            </a:r>
            <a:r>
              <a:rPr lang="en-IN" sz="2000" dirty="0" err="1" smtClean="0"/>
              <a:t>DataAdapter</a:t>
            </a:r>
            <a:r>
              <a:rPr lang="en-IN" sz="2000" dirty="0" smtClean="0"/>
              <a:t> will open a connection to database, executes select command, stores the data retrieved by select command into </a:t>
            </a:r>
            <a:r>
              <a:rPr lang="en-IN" sz="2000" dirty="0" err="1" smtClean="0"/>
              <a:t>DataSet</a:t>
            </a:r>
            <a:r>
              <a:rPr lang="en-IN" sz="2000" dirty="0" smtClean="0"/>
              <a:t> and immediately closes the connection.</a:t>
            </a:r>
          </a:p>
          <a:p>
            <a:pPr lvl="1"/>
            <a:r>
              <a:rPr lang="en-IN" sz="2000" dirty="0" smtClean="0"/>
              <a:t>As connection to database was closed, any changes to the data in </a:t>
            </a:r>
            <a:r>
              <a:rPr lang="en-IN" sz="2000" dirty="0" err="1" smtClean="0"/>
              <a:t>DataSet</a:t>
            </a:r>
            <a:r>
              <a:rPr lang="en-IN" sz="2000" dirty="0" smtClean="0"/>
              <a:t> will not be directly sent to the database and will be made only in the </a:t>
            </a:r>
            <a:r>
              <a:rPr lang="en-IN" sz="2000" dirty="0" err="1" smtClean="0"/>
              <a:t>DataSet</a:t>
            </a:r>
            <a:r>
              <a:rPr lang="en-IN" sz="2000" dirty="0" smtClean="0"/>
              <a:t>.</a:t>
            </a:r>
          </a:p>
          <a:p>
            <a:pPr lvl="1"/>
            <a:r>
              <a:rPr lang="en-IN" sz="2000" dirty="0" smtClean="0"/>
              <a:t>To send changes made to data in dataset to the database, </a:t>
            </a:r>
            <a:r>
              <a:rPr lang="en-IN" sz="2000" b="1" dirty="0" smtClean="0"/>
              <a:t>Update()</a:t>
            </a:r>
            <a:r>
              <a:rPr lang="en-IN" sz="2000" dirty="0" smtClean="0"/>
              <a:t> method of the </a:t>
            </a:r>
            <a:r>
              <a:rPr lang="en-IN" sz="2000" dirty="0" err="1" smtClean="0"/>
              <a:t>dataadapter</a:t>
            </a:r>
            <a:r>
              <a:rPr lang="en-IN" sz="2000" dirty="0" smtClean="0"/>
              <a:t> is used.</a:t>
            </a:r>
          </a:p>
          <a:p>
            <a:pPr lvl="1"/>
            <a:r>
              <a:rPr lang="en-IN" sz="2000" dirty="0" smtClean="0"/>
              <a:t>When Update method was called, </a:t>
            </a:r>
            <a:r>
              <a:rPr lang="en-IN" sz="2000" dirty="0" err="1" smtClean="0"/>
              <a:t>DataAdapter</a:t>
            </a:r>
            <a:r>
              <a:rPr lang="en-IN" sz="2000" dirty="0" smtClean="0"/>
              <a:t> will again open the connection to database, executes insert, update and delete commands to send changes in </a:t>
            </a:r>
            <a:r>
              <a:rPr lang="en-IN" sz="2000" dirty="0" err="1" smtClean="0"/>
              <a:t>DataSet</a:t>
            </a:r>
            <a:r>
              <a:rPr lang="en-IN" sz="2000" dirty="0" smtClean="0"/>
              <a:t> to database and immediately closes the connection.</a:t>
            </a:r>
          </a:p>
          <a:p>
            <a:pPr lvl="1"/>
            <a:endParaRPr lang="en-IN" sz="2000" dirty="0" smtClean="0"/>
          </a:p>
          <a:p>
            <a:endParaRPr lang="en-IN" sz="2400"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IN" dirty="0"/>
          </a:p>
        </p:txBody>
      </p:sp>
      <p:sp>
        <p:nvSpPr>
          <p:cNvPr id="3" name="Content Placeholder 2"/>
          <p:cNvSpPr>
            <a:spLocks noGrp="1"/>
          </p:cNvSpPr>
          <p:nvPr>
            <p:ph idx="1"/>
          </p:nvPr>
        </p:nvSpPr>
        <p:spPr/>
        <p:txBody>
          <a:bodyPr>
            <a:normAutofit fontScale="85000" lnSpcReduction="10000"/>
          </a:bodyPr>
          <a:lstStyle/>
          <a:p>
            <a:r>
              <a:rPr lang="en-IN" dirty="0" smtClean="0"/>
              <a:t>A </a:t>
            </a:r>
            <a:r>
              <a:rPr lang="en-IN" dirty="0" err="1" smtClean="0"/>
              <a:t>DataSet</a:t>
            </a:r>
            <a:r>
              <a:rPr lang="en-IN" dirty="0" smtClean="0"/>
              <a:t> can contain data in multiple tables.</a:t>
            </a:r>
          </a:p>
          <a:p>
            <a:r>
              <a:rPr lang="en-IN" b="1" u="sng" dirty="0" err="1" smtClean="0"/>
              <a:t>DataTable</a:t>
            </a:r>
            <a:r>
              <a:rPr lang="en-IN" b="1" dirty="0" smtClean="0"/>
              <a:t> :</a:t>
            </a:r>
            <a:r>
              <a:rPr lang="en-IN" dirty="0" smtClean="0"/>
              <a:t> </a:t>
            </a:r>
            <a:r>
              <a:rPr lang="en-IN" dirty="0" err="1" smtClean="0"/>
              <a:t>DataTable</a:t>
            </a:r>
            <a:r>
              <a:rPr lang="en-IN" dirty="0" smtClean="0"/>
              <a:t> manages all the actual data values. Each </a:t>
            </a:r>
            <a:r>
              <a:rPr lang="en-IN" dirty="0" err="1" smtClean="0"/>
              <a:t>DataTable</a:t>
            </a:r>
            <a:r>
              <a:rPr lang="en-IN" dirty="0" smtClean="0"/>
              <a:t> contains zero or more rows of data, with the individual data values of each row identified by the table’s column definitions.</a:t>
            </a:r>
          </a:p>
          <a:p>
            <a:r>
              <a:rPr lang="en-IN" b="1" u="sng" dirty="0" err="1" smtClean="0"/>
              <a:t>DataColumn</a:t>
            </a:r>
            <a:r>
              <a:rPr lang="en-IN" dirty="0" smtClean="0"/>
              <a:t> : Each table defines </a:t>
            </a:r>
            <a:r>
              <a:rPr lang="en-IN" dirty="0" err="1" smtClean="0"/>
              <a:t>DataColumn</a:t>
            </a:r>
            <a:r>
              <a:rPr lang="en-IN" dirty="0" smtClean="0"/>
              <a:t> items, each representing the individual data values that appear in the table’s records. </a:t>
            </a:r>
            <a:r>
              <a:rPr lang="en-IN" dirty="0" err="1" smtClean="0"/>
              <a:t>DataColumn</a:t>
            </a:r>
            <a:r>
              <a:rPr lang="en-IN" dirty="0" smtClean="0"/>
              <a:t> definitions include a data type declaration based on the kind of data destined for each column.</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IN" dirty="0"/>
          </a:p>
        </p:txBody>
      </p:sp>
      <p:sp>
        <p:nvSpPr>
          <p:cNvPr id="3" name="Content Placeholder 2"/>
          <p:cNvSpPr>
            <a:spLocks noGrp="1"/>
          </p:cNvSpPr>
          <p:nvPr>
            <p:ph idx="1"/>
          </p:nvPr>
        </p:nvSpPr>
        <p:spPr/>
        <p:txBody>
          <a:bodyPr>
            <a:normAutofit fontScale="92500" lnSpcReduction="20000"/>
          </a:bodyPr>
          <a:lstStyle/>
          <a:p>
            <a:r>
              <a:rPr lang="en-IN" b="1" u="sng" dirty="0" err="1" smtClean="0"/>
              <a:t>DataRelation</a:t>
            </a:r>
            <a:r>
              <a:rPr lang="en-IN" dirty="0" smtClean="0"/>
              <a:t> : We can optionally establish links between the tables of data using </a:t>
            </a:r>
            <a:r>
              <a:rPr lang="en-IN" dirty="0" err="1" smtClean="0"/>
              <a:t>DataRelation</a:t>
            </a:r>
            <a:r>
              <a:rPr lang="en-IN" dirty="0" smtClean="0"/>
              <a:t> entries.</a:t>
            </a:r>
          </a:p>
          <a:p>
            <a:r>
              <a:rPr lang="en-IN" b="1" u="sng" dirty="0" smtClean="0"/>
              <a:t>Constraint</a:t>
            </a:r>
            <a:r>
              <a:rPr lang="en-IN" dirty="0" smtClean="0"/>
              <a:t> : Programmatic limitations can be placed on tables and their data values using Constraint instances.</a:t>
            </a:r>
          </a:p>
          <a:p>
            <a:r>
              <a:rPr lang="en-IN" b="1" u="sng" dirty="0" err="1" smtClean="0"/>
              <a:t>DataView</a:t>
            </a:r>
            <a:r>
              <a:rPr lang="en-IN" b="1" dirty="0" smtClean="0"/>
              <a:t> : </a:t>
            </a:r>
            <a:r>
              <a:rPr lang="en-IN" dirty="0" err="1" smtClean="0"/>
              <a:t>DataView</a:t>
            </a:r>
            <a:r>
              <a:rPr lang="en-IN" dirty="0" smtClean="0"/>
              <a:t> is a view of table available in </a:t>
            </a:r>
            <a:r>
              <a:rPr lang="en-IN" dirty="0" err="1" smtClean="0"/>
              <a:t>DataSet</a:t>
            </a:r>
            <a:r>
              <a:rPr lang="en-IN" dirty="0" smtClean="0"/>
              <a:t>. It is used to find a record, sort the</a:t>
            </a:r>
            <a:r>
              <a:rPr lang="en-IN" b="1" dirty="0" smtClean="0"/>
              <a:t> </a:t>
            </a:r>
            <a:r>
              <a:rPr lang="en-IN" dirty="0" smtClean="0"/>
              <a:t>records and filter the records. By using </a:t>
            </a:r>
            <a:r>
              <a:rPr lang="en-IN" dirty="0" err="1" smtClean="0"/>
              <a:t>DataView</a:t>
            </a:r>
            <a:r>
              <a:rPr lang="en-IN" dirty="0" smtClean="0"/>
              <a:t>, we can also perform insert, update and delete as in case of a </a:t>
            </a:r>
            <a:r>
              <a:rPr lang="en-IN" dirty="0" err="1" smtClean="0"/>
              <a:t>DataSet</a:t>
            </a:r>
            <a:r>
              <a:rPr lang="en-IN" dirty="0" smtClean="0"/>
              <a:t>.</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1149350" y="1914525"/>
            <a:ext cx="6845300" cy="3028950"/>
          </a:xfrm>
          <a:prstGeom prst="rect">
            <a:avLst/>
          </a:prstGeom>
          <a:noFill/>
          <a:ln w="9525">
            <a:solidFill>
              <a:schemeClr val="accent1"/>
            </a:solid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a:stretch>
            <a:fillRect/>
          </a:stretch>
        </p:blipFill>
        <p:spPr bwMode="auto">
          <a:xfrm>
            <a:off x="581025" y="300038"/>
            <a:ext cx="7981950" cy="6257925"/>
          </a:xfrm>
          <a:prstGeom prst="rect">
            <a:avLst/>
          </a:prstGeom>
          <a:noFill/>
          <a:ln w="9525">
            <a:solidFill>
              <a:schemeClr val="accent1"/>
            </a:solid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a:stretch>
            <a:fillRect/>
          </a:stretch>
        </p:blipFill>
        <p:spPr bwMode="auto">
          <a:xfrm>
            <a:off x="542925" y="738188"/>
            <a:ext cx="8058150" cy="5381625"/>
          </a:xfrm>
          <a:prstGeom prst="rect">
            <a:avLst/>
          </a:prstGeom>
          <a:noFill/>
          <a:ln w="9525">
            <a:solidFill>
              <a:schemeClr val="accent1"/>
            </a:solid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srcRect/>
          <a:stretch>
            <a:fillRect/>
          </a:stretch>
        </p:blipFill>
        <p:spPr bwMode="auto">
          <a:xfrm>
            <a:off x="1060450" y="1431925"/>
            <a:ext cx="7023100" cy="3994150"/>
          </a:xfrm>
          <a:prstGeom prst="rect">
            <a:avLst/>
          </a:prstGeom>
          <a:noFill/>
          <a:ln w="9525">
            <a:solidFill>
              <a:schemeClr val="accent1"/>
            </a:solid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lstStyle/>
          <a:p>
            <a:pPr algn="just"/>
            <a:r>
              <a:rPr lang="en-US" dirty="0" smtClean="0"/>
              <a:t>Disconnected Access</a:t>
            </a:r>
          </a:p>
          <a:p>
            <a:pPr lvl="1" algn="just"/>
            <a:r>
              <a:rPr lang="en-US" dirty="0"/>
              <a:t>Y</a:t>
            </a:r>
            <a:r>
              <a:rPr lang="en-US" dirty="0" smtClean="0"/>
              <a:t>ou </a:t>
            </a:r>
            <a:r>
              <a:rPr lang="en-US" dirty="0"/>
              <a:t>keep a copy of the data in the </a:t>
            </a:r>
            <a:r>
              <a:rPr lang="en-US" dirty="0" smtClean="0"/>
              <a:t>Dataset </a:t>
            </a:r>
            <a:r>
              <a:rPr lang="en-US" dirty="0"/>
              <a:t>object</a:t>
            </a:r>
            <a:br>
              <a:rPr lang="en-US" dirty="0"/>
            </a:br>
            <a:r>
              <a:rPr lang="en-US" dirty="0"/>
              <a:t>so you can work with it after the database connection has been </a:t>
            </a:r>
            <a:r>
              <a:rPr lang="en-US" dirty="0" smtClean="0"/>
              <a:t>closed.</a:t>
            </a:r>
          </a:p>
          <a:p>
            <a:pPr lvl="1" algn="just">
              <a:buNone/>
            </a:pP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3597932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962025" y="23816"/>
            <a:ext cx="7219950" cy="3905250"/>
          </a:xfrm>
          <a:prstGeom prst="rect">
            <a:avLst/>
          </a:prstGeom>
          <a:noFill/>
          <a:ln w="9525">
            <a:solidFill>
              <a:schemeClr val="accent1"/>
            </a:solidFill>
            <a:miter lim="800000"/>
            <a:headEnd/>
            <a:tailEnd/>
          </a:ln>
          <a:effectLst/>
        </p:spPr>
      </p:pic>
      <p:pic>
        <p:nvPicPr>
          <p:cNvPr id="3" name="Picture 2"/>
          <p:cNvPicPr>
            <a:picLocks noChangeAspect="1" noChangeArrowheads="1"/>
          </p:cNvPicPr>
          <p:nvPr/>
        </p:nvPicPr>
        <p:blipFill>
          <a:blip r:embed="rId4" cstate="print"/>
          <a:srcRect l="25195" t="16666" r="37305" b="43750"/>
          <a:stretch>
            <a:fillRect/>
          </a:stretch>
        </p:blipFill>
        <p:spPr bwMode="auto">
          <a:xfrm>
            <a:off x="2428860" y="4071942"/>
            <a:ext cx="4572032" cy="2714644"/>
          </a:xfrm>
          <a:prstGeom prst="rect">
            <a:avLst/>
          </a:prstGeom>
          <a:noFill/>
          <a:ln w="9525">
            <a:solidFill>
              <a:schemeClr val="accent1"/>
            </a:solidFill>
            <a:miter lim="800000"/>
            <a:headEnd/>
            <a:tailEn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srcRect/>
          <a:stretch>
            <a:fillRect/>
          </a:stretch>
        </p:blipFill>
        <p:spPr bwMode="auto">
          <a:xfrm>
            <a:off x="1704975" y="2143125"/>
            <a:ext cx="5734050" cy="2571750"/>
          </a:xfrm>
          <a:prstGeom prst="rect">
            <a:avLst/>
          </a:prstGeom>
          <a:noFill/>
          <a:ln w="9525">
            <a:solidFill>
              <a:schemeClr val="accent1"/>
            </a:solid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cstate="print"/>
          <a:srcRect/>
          <a:stretch>
            <a:fillRect/>
          </a:stretch>
        </p:blipFill>
        <p:spPr bwMode="auto">
          <a:xfrm>
            <a:off x="1250974" y="2452694"/>
            <a:ext cx="6750050" cy="1905000"/>
          </a:xfrm>
          <a:prstGeom prst="rect">
            <a:avLst/>
          </a:prstGeom>
          <a:noFill/>
          <a:ln w="9525">
            <a:solidFill>
              <a:schemeClr val="accent1"/>
            </a:solid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cstate="print"/>
          <a:srcRect/>
          <a:stretch>
            <a:fillRect/>
          </a:stretch>
        </p:blipFill>
        <p:spPr bwMode="auto">
          <a:xfrm>
            <a:off x="114300" y="276225"/>
            <a:ext cx="8915400" cy="6305550"/>
          </a:xfrm>
          <a:prstGeom prst="rect">
            <a:avLst/>
          </a:prstGeom>
          <a:noFill/>
          <a:ln w="9525">
            <a:solidFill>
              <a:schemeClr val="accent1"/>
            </a:solid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cstate="print"/>
          <a:srcRect/>
          <a:stretch>
            <a:fillRect/>
          </a:stretch>
        </p:blipFill>
        <p:spPr bwMode="auto">
          <a:xfrm>
            <a:off x="692150" y="968375"/>
            <a:ext cx="7759700" cy="4921250"/>
          </a:xfrm>
          <a:prstGeom prst="rect">
            <a:avLst/>
          </a:prstGeom>
          <a:noFill/>
          <a:ln w="9525">
            <a:solidFill>
              <a:schemeClr val="accent1"/>
            </a:solid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srcRect/>
          <a:stretch>
            <a:fillRect/>
          </a:stretch>
        </p:blipFill>
        <p:spPr bwMode="auto">
          <a:xfrm>
            <a:off x="4763" y="171450"/>
            <a:ext cx="9134475" cy="6515100"/>
          </a:xfrm>
          <a:prstGeom prst="rect">
            <a:avLst/>
          </a:prstGeom>
          <a:noFill/>
          <a:ln w="9525">
            <a:solidFill>
              <a:schemeClr val="accent1"/>
            </a:solid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cstate="print"/>
          <a:srcRect/>
          <a:stretch>
            <a:fillRect/>
          </a:stretch>
        </p:blipFill>
        <p:spPr bwMode="auto">
          <a:xfrm>
            <a:off x="1085850" y="1174750"/>
            <a:ext cx="6972300" cy="4508500"/>
          </a:xfrm>
          <a:prstGeom prst="rect">
            <a:avLst/>
          </a:prstGeom>
          <a:noFill/>
          <a:ln w="9525">
            <a:solidFill>
              <a:schemeClr val="accent1"/>
            </a:solid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srcRect/>
          <a:stretch>
            <a:fillRect/>
          </a:stretch>
        </p:blipFill>
        <p:spPr bwMode="auto">
          <a:xfrm>
            <a:off x="1463675" y="1400175"/>
            <a:ext cx="6216650" cy="4057650"/>
          </a:xfrm>
          <a:prstGeom prst="rect">
            <a:avLst/>
          </a:prstGeom>
          <a:noFill/>
          <a:ln w="9525">
            <a:solidFill>
              <a:schemeClr val="accent1"/>
            </a:solid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cstate="print"/>
          <a:srcRect/>
          <a:stretch>
            <a:fillRect/>
          </a:stretch>
        </p:blipFill>
        <p:spPr bwMode="auto">
          <a:xfrm>
            <a:off x="1406525" y="990600"/>
            <a:ext cx="6330950" cy="4876800"/>
          </a:xfrm>
          <a:prstGeom prst="rect">
            <a:avLst/>
          </a:prstGeom>
          <a:noFill/>
          <a:ln w="9525">
            <a:solidFill>
              <a:schemeClr val="accent1"/>
            </a:solid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cstate="print"/>
          <a:srcRect/>
          <a:stretch>
            <a:fillRect/>
          </a:stretch>
        </p:blipFill>
        <p:spPr bwMode="auto">
          <a:xfrm>
            <a:off x="38100" y="1381125"/>
            <a:ext cx="9067800" cy="4095750"/>
          </a:xfrm>
          <a:prstGeom prst="rect">
            <a:avLst/>
          </a:prstGeom>
          <a:noFill/>
          <a:ln w="9525">
            <a:solidFill>
              <a:schemeClr val="accent1"/>
            </a:solid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noAutofit/>
          </a:bodyPr>
          <a:lstStyle/>
          <a:p>
            <a:pPr algn="just"/>
            <a:r>
              <a:rPr lang="en-US" sz="2800" dirty="0" smtClean="0"/>
              <a:t>The </a:t>
            </a:r>
            <a:r>
              <a:rPr lang="en-US" sz="2800" dirty="0"/>
              <a:t>direct data model is well suited to ASP.NET web </a:t>
            </a:r>
            <a:r>
              <a:rPr lang="en-US" sz="2800" dirty="0" smtClean="0"/>
              <a:t>pages</a:t>
            </a:r>
          </a:p>
          <a:p>
            <a:pPr lvl="1" algn="just"/>
            <a:r>
              <a:rPr lang="en-US" sz="2400" dirty="0" smtClean="0"/>
              <a:t>No need </a:t>
            </a:r>
            <a:r>
              <a:rPr lang="en-US" sz="2400" dirty="0"/>
              <a:t>to </a:t>
            </a:r>
            <a:r>
              <a:rPr lang="en-US" sz="2400" dirty="0" smtClean="0"/>
              <a:t>keep a </a:t>
            </a:r>
            <a:r>
              <a:rPr lang="en-US" sz="2400" dirty="0"/>
              <a:t>copy of their data in memory for long periods of </a:t>
            </a:r>
            <a:r>
              <a:rPr lang="en-US" sz="2400" dirty="0" smtClean="0"/>
              <a:t>time</a:t>
            </a:r>
          </a:p>
          <a:p>
            <a:pPr lvl="1" algn="just"/>
            <a:r>
              <a:rPr lang="en-US" sz="2400" dirty="0" smtClean="0"/>
              <a:t>ASP.NET Page Load </a:t>
            </a:r>
            <a:r>
              <a:rPr lang="en-US" sz="2400" dirty="0" smtClean="0">
                <a:sym typeface="Wingdings" pitchFamily="2" charset="2"/>
              </a:rPr>
              <a:t>Request</a:t>
            </a:r>
          </a:p>
          <a:p>
            <a:pPr lvl="1" algn="just"/>
            <a:r>
              <a:rPr lang="en-US" sz="2400" dirty="0" smtClean="0">
                <a:sym typeface="Wingdings" pitchFamily="2" charset="2"/>
              </a:rPr>
              <a:t>ASP.NET Page Shutdown  Response</a:t>
            </a:r>
          </a:p>
          <a:p>
            <a:pPr algn="just"/>
            <a:r>
              <a:rPr lang="en-US" sz="2800" dirty="0" smtClean="0">
                <a:sym typeface="Wingdings" pitchFamily="2" charset="2"/>
              </a:rPr>
              <a:t>Performance improvement with Disconnected access</a:t>
            </a:r>
          </a:p>
          <a:p>
            <a:pPr lvl="1" algn="just"/>
            <a:r>
              <a:rPr lang="en-US" sz="2400" dirty="0" smtClean="0"/>
              <a:t>Could get the product catalog from a database once, and keep that data in memory on the web server so you can reuse it when someone else requests the same page</a:t>
            </a:r>
          </a:p>
          <a:p>
            <a:pPr lvl="2"/>
            <a:r>
              <a:rPr lang="en-US" dirty="0" smtClean="0"/>
              <a:t>Caching</a:t>
            </a: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21132468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cstate="print"/>
          <a:srcRect/>
          <a:stretch>
            <a:fillRect/>
          </a:stretch>
        </p:blipFill>
        <p:spPr bwMode="auto">
          <a:xfrm>
            <a:off x="2447925" y="376231"/>
            <a:ext cx="4248150" cy="2124075"/>
          </a:xfrm>
          <a:prstGeom prst="rect">
            <a:avLst/>
          </a:prstGeom>
          <a:noFill/>
          <a:ln w="9525">
            <a:solidFill>
              <a:schemeClr val="accent1"/>
            </a:solidFill>
            <a:miter lim="800000"/>
            <a:headEnd/>
            <a:tailEnd/>
          </a:ln>
          <a:effectLst/>
        </p:spPr>
      </p:pic>
      <p:pic>
        <p:nvPicPr>
          <p:cNvPr id="14339" name="Picture 3"/>
          <p:cNvPicPr>
            <a:picLocks noChangeAspect="1" noChangeArrowheads="1"/>
          </p:cNvPicPr>
          <p:nvPr/>
        </p:nvPicPr>
        <p:blipFill>
          <a:blip r:embed="rId4" cstate="print"/>
          <a:srcRect/>
          <a:stretch>
            <a:fillRect/>
          </a:stretch>
        </p:blipFill>
        <p:spPr bwMode="auto">
          <a:xfrm>
            <a:off x="1614488" y="2819419"/>
            <a:ext cx="5915025" cy="3324225"/>
          </a:xfrm>
          <a:prstGeom prst="rect">
            <a:avLst/>
          </a:prstGeom>
          <a:noFill/>
          <a:ln w="9525">
            <a:solidFill>
              <a:schemeClr val="accent1"/>
            </a:solid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cstate="print"/>
          <a:srcRect/>
          <a:stretch>
            <a:fillRect/>
          </a:stretch>
        </p:blipFill>
        <p:spPr bwMode="auto">
          <a:xfrm>
            <a:off x="1571625" y="142852"/>
            <a:ext cx="6000750" cy="3314700"/>
          </a:xfrm>
          <a:prstGeom prst="rect">
            <a:avLst/>
          </a:prstGeom>
          <a:noFill/>
          <a:ln w="9525">
            <a:solidFill>
              <a:schemeClr val="accent1"/>
            </a:solidFill>
            <a:miter lim="800000"/>
            <a:headEnd/>
            <a:tailEnd/>
          </a:ln>
          <a:effectLst/>
        </p:spPr>
      </p:pic>
      <p:pic>
        <p:nvPicPr>
          <p:cNvPr id="15363" name="Picture 3"/>
          <p:cNvPicPr>
            <a:picLocks noChangeAspect="1" noChangeArrowheads="1"/>
          </p:cNvPicPr>
          <p:nvPr/>
        </p:nvPicPr>
        <p:blipFill>
          <a:blip r:embed="rId4" cstate="print"/>
          <a:srcRect/>
          <a:stretch>
            <a:fillRect/>
          </a:stretch>
        </p:blipFill>
        <p:spPr bwMode="auto">
          <a:xfrm>
            <a:off x="895350" y="3710007"/>
            <a:ext cx="7353300" cy="2505075"/>
          </a:xfrm>
          <a:prstGeom prst="rect">
            <a:avLst/>
          </a:prstGeom>
          <a:noFill/>
          <a:ln w="9525">
            <a:solidFill>
              <a:schemeClr val="accent1"/>
            </a:solid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cstate="print"/>
          <a:srcRect/>
          <a:stretch>
            <a:fillRect/>
          </a:stretch>
        </p:blipFill>
        <p:spPr bwMode="auto">
          <a:xfrm>
            <a:off x="1257300" y="142852"/>
            <a:ext cx="6629400" cy="1955800"/>
          </a:xfrm>
          <a:prstGeom prst="rect">
            <a:avLst/>
          </a:prstGeom>
          <a:noFill/>
          <a:ln w="9525">
            <a:solidFill>
              <a:schemeClr val="accent1"/>
            </a:solidFill>
            <a:miter lim="800000"/>
            <a:headEnd/>
            <a:tailEnd/>
          </a:ln>
          <a:effectLst/>
        </p:spPr>
      </p:pic>
      <p:pic>
        <p:nvPicPr>
          <p:cNvPr id="16387" name="Picture 3"/>
          <p:cNvPicPr>
            <a:picLocks noChangeAspect="1" noChangeArrowheads="1"/>
          </p:cNvPicPr>
          <p:nvPr/>
        </p:nvPicPr>
        <p:blipFill>
          <a:blip r:embed="rId4" cstate="print"/>
          <a:srcRect/>
          <a:stretch>
            <a:fillRect/>
          </a:stretch>
        </p:blipFill>
        <p:spPr bwMode="auto">
          <a:xfrm>
            <a:off x="1273198" y="2301880"/>
            <a:ext cx="6584950" cy="1841500"/>
          </a:xfrm>
          <a:prstGeom prst="rect">
            <a:avLst/>
          </a:prstGeom>
          <a:noFill/>
          <a:ln w="9525">
            <a:solidFill>
              <a:schemeClr val="accent1"/>
            </a:solidFill>
            <a:miter lim="800000"/>
            <a:headEnd/>
            <a:tailEnd/>
          </a:ln>
          <a:effectLst/>
        </p:spPr>
      </p:pic>
      <p:pic>
        <p:nvPicPr>
          <p:cNvPr id="16388" name="Picture 4"/>
          <p:cNvPicPr>
            <a:picLocks noChangeAspect="1" noChangeArrowheads="1"/>
          </p:cNvPicPr>
          <p:nvPr/>
        </p:nvPicPr>
        <p:blipFill>
          <a:blip r:embed="rId5" cstate="print"/>
          <a:srcRect/>
          <a:stretch>
            <a:fillRect/>
          </a:stretch>
        </p:blipFill>
        <p:spPr bwMode="auto">
          <a:xfrm>
            <a:off x="2552700" y="4429148"/>
            <a:ext cx="4038600" cy="2286000"/>
          </a:xfrm>
          <a:prstGeom prst="rect">
            <a:avLst/>
          </a:prstGeom>
          <a:noFill/>
          <a:ln w="9525">
            <a:solidFill>
              <a:schemeClr val="accent1"/>
            </a:solid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cstate="print"/>
          <a:srcRect/>
          <a:stretch>
            <a:fillRect/>
          </a:stretch>
        </p:blipFill>
        <p:spPr bwMode="auto">
          <a:xfrm>
            <a:off x="1314450" y="2673358"/>
            <a:ext cx="6515100" cy="1898650"/>
          </a:xfrm>
          <a:prstGeom prst="rect">
            <a:avLst/>
          </a:prstGeom>
          <a:noFill/>
          <a:ln w="9525">
            <a:solidFill>
              <a:schemeClr val="accent1"/>
            </a:solidFill>
            <a:miter lim="800000"/>
            <a:headEnd/>
            <a:tailEnd/>
          </a:ln>
          <a:effectLst/>
        </p:spPr>
      </p:pic>
      <p:pic>
        <p:nvPicPr>
          <p:cNvPr id="17411" name="Picture 3"/>
          <p:cNvPicPr>
            <a:picLocks noChangeAspect="1" noChangeArrowheads="1"/>
          </p:cNvPicPr>
          <p:nvPr/>
        </p:nvPicPr>
        <p:blipFill>
          <a:blip r:embed="rId4" cstate="print"/>
          <a:srcRect/>
          <a:stretch>
            <a:fillRect/>
          </a:stretch>
        </p:blipFill>
        <p:spPr bwMode="auto">
          <a:xfrm>
            <a:off x="2857488" y="4872059"/>
            <a:ext cx="3924300" cy="1628775"/>
          </a:xfrm>
          <a:prstGeom prst="rect">
            <a:avLst/>
          </a:prstGeom>
          <a:noFill/>
          <a:ln w="9525">
            <a:solidFill>
              <a:schemeClr val="accent1"/>
            </a:solidFill>
            <a:miter lim="800000"/>
            <a:headEnd/>
            <a:tailEnd/>
          </a:ln>
          <a:effectLst/>
        </p:spPr>
      </p:pic>
      <p:pic>
        <p:nvPicPr>
          <p:cNvPr id="4" name="Picture 4"/>
          <p:cNvPicPr>
            <a:picLocks noChangeAspect="1" noChangeArrowheads="1"/>
          </p:cNvPicPr>
          <p:nvPr/>
        </p:nvPicPr>
        <p:blipFill>
          <a:blip r:embed="rId5" cstate="print"/>
          <a:srcRect/>
          <a:stretch>
            <a:fillRect/>
          </a:stretch>
        </p:blipFill>
        <p:spPr bwMode="auto">
          <a:xfrm>
            <a:off x="2676540" y="142852"/>
            <a:ext cx="4038600" cy="2286000"/>
          </a:xfrm>
          <a:prstGeom prst="rect">
            <a:avLst/>
          </a:prstGeom>
          <a:noFill/>
          <a:ln w="9525">
            <a:solidFill>
              <a:schemeClr val="accent1"/>
            </a:solid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152525" y="2071678"/>
            <a:ext cx="6838950" cy="2590800"/>
          </a:xfrm>
          <a:prstGeom prst="rect">
            <a:avLst/>
          </a:prstGeom>
          <a:noFill/>
          <a:ln w="9525">
            <a:solidFill>
              <a:schemeClr val="accent1"/>
            </a:solid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cstate="print"/>
          <a:srcRect/>
          <a:stretch>
            <a:fillRect/>
          </a:stretch>
        </p:blipFill>
        <p:spPr bwMode="auto">
          <a:xfrm>
            <a:off x="1404961" y="633415"/>
            <a:ext cx="6524625" cy="3152775"/>
          </a:xfrm>
          <a:prstGeom prst="rect">
            <a:avLst/>
          </a:prstGeom>
          <a:noFill/>
          <a:ln w="9525">
            <a:solidFill>
              <a:schemeClr val="accent1"/>
            </a:solidFill>
            <a:miter lim="800000"/>
            <a:headEnd/>
            <a:tailEnd/>
          </a:ln>
          <a:effectLst/>
        </p:spPr>
      </p:pic>
      <p:pic>
        <p:nvPicPr>
          <p:cNvPr id="2050" name="Picture 2"/>
          <p:cNvPicPr>
            <a:picLocks noChangeAspect="1" noChangeArrowheads="1"/>
          </p:cNvPicPr>
          <p:nvPr/>
        </p:nvPicPr>
        <p:blipFill>
          <a:blip r:embed="rId4" cstate="print"/>
          <a:srcRect/>
          <a:stretch>
            <a:fillRect/>
          </a:stretch>
        </p:blipFill>
        <p:spPr bwMode="auto">
          <a:xfrm>
            <a:off x="1862161" y="3905270"/>
            <a:ext cx="5610225" cy="2381250"/>
          </a:xfrm>
          <a:prstGeom prst="rect">
            <a:avLst/>
          </a:prstGeom>
          <a:noFill/>
          <a:ln w="9525">
            <a:solidFill>
              <a:schemeClr val="accent1"/>
            </a:solid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1028700" y="647696"/>
            <a:ext cx="7086600" cy="2209800"/>
          </a:xfrm>
          <a:prstGeom prst="rect">
            <a:avLst/>
          </a:prstGeom>
          <a:noFill/>
          <a:ln w="9525">
            <a:solidFill>
              <a:schemeClr val="accent1"/>
            </a:solidFill>
            <a:miter lim="800000"/>
            <a:headEnd/>
            <a:tailEnd/>
          </a:ln>
          <a:effectLst/>
        </p:spPr>
      </p:pic>
      <p:pic>
        <p:nvPicPr>
          <p:cNvPr id="3075" name="Picture 3"/>
          <p:cNvPicPr>
            <a:picLocks noChangeAspect="1" noChangeArrowheads="1"/>
          </p:cNvPicPr>
          <p:nvPr/>
        </p:nvPicPr>
        <p:blipFill>
          <a:blip r:embed="rId4" cstate="print"/>
          <a:srcRect/>
          <a:stretch>
            <a:fillRect/>
          </a:stretch>
        </p:blipFill>
        <p:spPr bwMode="auto">
          <a:xfrm>
            <a:off x="2452688" y="3157557"/>
            <a:ext cx="4238625" cy="3057525"/>
          </a:xfrm>
          <a:prstGeom prst="rect">
            <a:avLst/>
          </a:prstGeom>
          <a:noFill/>
          <a:ln w="9525">
            <a:solidFill>
              <a:schemeClr val="accent1"/>
            </a:solid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a:stretch>
            <a:fillRect/>
          </a:stretch>
        </p:blipFill>
        <p:spPr bwMode="auto">
          <a:xfrm>
            <a:off x="2786050" y="285728"/>
            <a:ext cx="3152775" cy="1247775"/>
          </a:xfrm>
          <a:prstGeom prst="rect">
            <a:avLst/>
          </a:prstGeom>
          <a:noFill/>
          <a:ln w="9525">
            <a:solidFill>
              <a:schemeClr val="accent1"/>
            </a:solidFill>
            <a:miter lim="800000"/>
            <a:headEnd/>
            <a:tailEnd/>
          </a:ln>
          <a:effectLst/>
        </p:spPr>
      </p:pic>
      <p:pic>
        <p:nvPicPr>
          <p:cNvPr id="4099" name="Picture 3"/>
          <p:cNvPicPr>
            <a:picLocks noChangeAspect="1" noChangeArrowheads="1"/>
          </p:cNvPicPr>
          <p:nvPr/>
        </p:nvPicPr>
        <p:blipFill>
          <a:blip r:embed="rId4" cstate="print"/>
          <a:srcRect r="55859" b="75000"/>
          <a:stretch>
            <a:fillRect/>
          </a:stretch>
        </p:blipFill>
        <p:spPr bwMode="auto">
          <a:xfrm>
            <a:off x="1785918" y="1714488"/>
            <a:ext cx="5381620" cy="1714488"/>
          </a:xfrm>
          <a:prstGeom prst="rect">
            <a:avLst/>
          </a:prstGeom>
          <a:noFill/>
          <a:ln w="9525">
            <a:solidFill>
              <a:schemeClr val="accent1"/>
            </a:solidFill>
            <a:miter lim="800000"/>
            <a:headEnd/>
            <a:tailEnd/>
          </a:ln>
          <a:effectLst/>
        </p:spPr>
      </p:pic>
      <p:pic>
        <p:nvPicPr>
          <p:cNvPr id="4100" name="Picture 4"/>
          <p:cNvPicPr>
            <a:picLocks noChangeAspect="1" noChangeArrowheads="1"/>
          </p:cNvPicPr>
          <p:nvPr/>
        </p:nvPicPr>
        <p:blipFill>
          <a:blip r:embed="rId5" cstate="print"/>
          <a:srcRect l="14063" r="25976" b="56250"/>
          <a:stretch>
            <a:fillRect/>
          </a:stretch>
        </p:blipFill>
        <p:spPr bwMode="auto">
          <a:xfrm>
            <a:off x="857224" y="3643314"/>
            <a:ext cx="7310446" cy="3000372"/>
          </a:xfrm>
          <a:prstGeom prst="rect">
            <a:avLst/>
          </a:prstGeom>
          <a:noFill/>
          <a:ln w="9525">
            <a:solidFill>
              <a:schemeClr val="accent1"/>
            </a:solidFill>
            <a:miter lim="800000"/>
            <a:headEnd/>
            <a:tailEnd/>
          </a:ln>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a:stretch>
            <a:fillRect/>
          </a:stretch>
        </p:blipFill>
        <p:spPr bwMode="auto">
          <a:xfrm>
            <a:off x="1838325" y="1050925"/>
            <a:ext cx="5467350" cy="4756150"/>
          </a:xfrm>
          <a:prstGeom prst="rect">
            <a:avLst/>
          </a:prstGeom>
          <a:noFill/>
          <a:ln w="9525">
            <a:solidFill>
              <a:schemeClr val="accent1"/>
            </a:solid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srcRect/>
          <a:stretch>
            <a:fillRect/>
          </a:stretch>
        </p:blipFill>
        <p:spPr bwMode="auto">
          <a:xfrm>
            <a:off x="1885950" y="1044575"/>
            <a:ext cx="5372100" cy="4768850"/>
          </a:xfrm>
          <a:prstGeom prst="rect">
            <a:avLst/>
          </a:prstGeom>
          <a:noFill/>
          <a:ln w="9525">
            <a:solidFill>
              <a:schemeClr val="accent1"/>
            </a:solid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 Data Access</a:t>
            </a:r>
            <a:endParaRPr lang="en-US" dirty="0"/>
          </a:p>
        </p:txBody>
      </p:sp>
      <p:sp>
        <p:nvSpPr>
          <p:cNvPr id="4" name="Rounded Rectangle 3"/>
          <p:cNvSpPr/>
          <p:nvPr/>
        </p:nvSpPr>
        <p:spPr>
          <a:xfrm>
            <a:off x="35496" y="1916832"/>
            <a:ext cx="864096" cy="36724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tx1"/>
                </a:solidFill>
              </a:rPr>
              <a:t>Your Web Page Code </a:t>
            </a:r>
            <a:endParaRPr lang="en-IN" sz="2200" dirty="0">
              <a:solidFill>
                <a:schemeClr val="tx1"/>
              </a:solidFill>
            </a:endParaRPr>
          </a:p>
        </p:txBody>
      </p:sp>
      <p:sp>
        <p:nvSpPr>
          <p:cNvPr id="5" name="Rectangle 4"/>
          <p:cNvSpPr/>
          <p:nvPr/>
        </p:nvSpPr>
        <p:spPr>
          <a:xfrm>
            <a:off x="2555776" y="1988840"/>
            <a:ext cx="1440160"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tx1"/>
                </a:solidFill>
              </a:rPr>
              <a:t>DataReader</a:t>
            </a:r>
            <a:endParaRPr lang="en-US" sz="2000" dirty="0" smtClean="0">
              <a:solidFill>
                <a:schemeClr val="tx1"/>
              </a:solidFill>
            </a:endParaRPr>
          </a:p>
          <a:p>
            <a:pPr algn="ctr"/>
            <a:r>
              <a:rPr lang="en-US" sz="2000" dirty="0" smtClean="0">
                <a:solidFill>
                  <a:schemeClr val="tx1"/>
                </a:solidFill>
              </a:rPr>
              <a:t>Object</a:t>
            </a:r>
            <a:endParaRPr lang="en-IN" sz="2000" dirty="0" smtClean="0">
              <a:solidFill>
                <a:schemeClr val="tx1"/>
              </a:solidFill>
            </a:endParaRPr>
          </a:p>
        </p:txBody>
      </p:sp>
      <p:sp>
        <p:nvSpPr>
          <p:cNvPr id="6" name="Rectangle 5"/>
          <p:cNvSpPr/>
          <p:nvPr/>
        </p:nvSpPr>
        <p:spPr>
          <a:xfrm>
            <a:off x="4211960" y="1988840"/>
            <a:ext cx="1584176"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Command Object</a:t>
            </a:r>
          </a:p>
          <a:p>
            <a:pPr algn="ctr"/>
            <a:r>
              <a:rPr lang="en-US" sz="2000" dirty="0" smtClean="0">
                <a:solidFill>
                  <a:schemeClr val="tx1"/>
                </a:solidFill>
              </a:rPr>
              <a:t>(Connection)</a:t>
            </a:r>
            <a:endParaRPr lang="en-IN" sz="2000" dirty="0" smtClean="0">
              <a:solidFill>
                <a:schemeClr val="tx1"/>
              </a:solidFill>
            </a:endParaRPr>
          </a:p>
        </p:txBody>
      </p:sp>
      <p:sp>
        <p:nvSpPr>
          <p:cNvPr id="7" name="Rectangle 6"/>
          <p:cNvSpPr/>
          <p:nvPr/>
        </p:nvSpPr>
        <p:spPr>
          <a:xfrm>
            <a:off x="6012160" y="1988840"/>
            <a:ext cx="1368152" cy="36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Connection</a:t>
            </a:r>
          </a:p>
          <a:p>
            <a:pPr algn="ctr"/>
            <a:r>
              <a:rPr lang="en-US" sz="2000" dirty="0" smtClean="0">
                <a:solidFill>
                  <a:schemeClr val="tx1"/>
                </a:solidFill>
              </a:rPr>
              <a:t>Object</a:t>
            </a:r>
            <a:endParaRPr lang="en-IN" sz="2000" dirty="0" smtClean="0">
              <a:solidFill>
                <a:schemeClr val="tx1"/>
              </a:solidFill>
            </a:endParaRPr>
          </a:p>
        </p:txBody>
      </p:sp>
      <p:sp>
        <p:nvSpPr>
          <p:cNvPr id="9" name="Flowchart: Magnetic Disk 8"/>
          <p:cNvSpPr/>
          <p:nvPr/>
        </p:nvSpPr>
        <p:spPr>
          <a:xfrm>
            <a:off x="7596336" y="1988840"/>
            <a:ext cx="1512168" cy="3600400"/>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tx1"/>
                </a:solidFill>
              </a:rPr>
              <a:t>Database</a:t>
            </a:r>
            <a:endParaRPr lang="en-IN" sz="2200" dirty="0" smtClean="0">
              <a:solidFill>
                <a:schemeClr val="tx1"/>
              </a:solidFill>
            </a:endParaRPr>
          </a:p>
        </p:txBody>
      </p:sp>
      <p:sp>
        <p:nvSpPr>
          <p:cNvPr id="10" name="Rectangle 9"/>
          <p:cNvSpPr/>
          <p:nvPr/>
        </p:nvSpPr>
        <p:spPr>
          <a:xfrm>
            <a:off x="2627784" y="4437112"/>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tx1"/>
                </a:solidFill>
              </a:rPr>
              <a:t>Command Object</a:t>
            </a:r>
          </a:p>
          <a:p>
            <a:pPr algn="ctr"/>
            <a:r>
              <a:rPr lang="en-US" sz="2200" dirty="0" smtClean="0">
                <a:solidFill>
                  <a:schemeClr val="tx1"/>
                </a:solidFill>
              </a:rPr>
              <a:t>(Connection)</a:t>
            </a:r>
            <a:endParaRPr lang="en-IN" sz="2200" dirty="0" smtClean="0">
              <a:solidFill>
                <a:schemeClr val="tx1"/>
              </a:solidFill>
            </a:endParaRPr>
          </a:p>
        </p:txBody>
      </p:sp>
      <p:cxnSp>
        <p:nvCxnSpPr>
          <p:cNvPr id="12" name="Straight Arrow Connector 11"/>
          <p:cNvCxnSpPr>
            <a:endCxn id="10" idx="1"/>
          </p:cNvCxnSpPr>
          <p:nvPr/>
        </p:nvCxnSpPr>
        <p:spPr>
          <a:xfrm>
            <a:off x="899592" y="5013176"/>
            <a:ext cx="1728192"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3"/>
          </p:cNvCxnSpPr>
          <p:nvPr/>
        </p:nvCxnSpPr>
        <p:spPr>
          <a:xfrm>
            <a:off x="4499992" y="5013176"/>
            <a:ext cx="1512168"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380312" y="4797152"/>
            <a:ext cx="216024"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7380312" y="3212976"/>
            <a:ext cx="216024"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6" idx="3"/>
          </p:cNvCxnSpPr>
          <p:nvPr/>
        </p:nvCxnSpPr>
        <p:spPr>
          <a:xfrm flipH="1">
            <a:off x="5796136" y="2564904"/>
            <a:ext cx="216024"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6" idx="1"/>
            <a:endCxn id="5" idx="3"/>
          </p:cNvCxnSpPr>
          <p:nvPr/>
        </p:nvCxnSpPr>
        <p:spPr>
          <a:xfrm flipH="1">
            <a:off x="3995936" y="2564904"/>
            <a:ext cx="216024"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5" idx="1"/>
          </p:cNvCxnSpPr>
          <p:nvPr/>
        </p:nvCxnSpPr>
        <p:spPr>
          <a:xfrm flipH="1">
            <a:off x="899592" y="2564904"/>
            <a:ext cx="1656184"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99592" y="4077072"/>
            <a:ext cx="1656184" cy="923330"/>
          </a:xfrm>
          <a:prstGeom prst="rect">
            <a:avLst/>
          </a:prstGeom>
          <a:noFill/>
        </p:spPr>
        <p:txBody>
          <a:bodyPr wrap="square" rtlCol="0">
            <a:spAutoFit/>
          </a:bodyPr>
          <a:lstStyle/>
          <a:p>
            <a:r>
              <a:rPr lang="en-US" dirty="0" smtClean="0"/>
              <a:t>Send direct</a:t>
            </a:r>
          </a:p>
          <a:p>
            <a:r>
              <a:rPr lang="en-US" dirty="0" smtClean="0"/>
              <a:t>Update/ Delete</a:t>
            </a:r>
          </a:p>
          <a:p>
            <a:r>
              <a:rPr lang="en-US" dirty="0" smtClean="0"/>
              <a:t>command</a:t>
            </a:r>
            <a:endParaRPr lang="en-IN" dirty="0"/>
          </a:p>
        </p:txBody>
      </p:sp>
      <p:sp>
        <p:nvSpPr>
          <p:cNvPr id="33" name="TextBox 32"/>
          <p:cNvSpPr txBox="1"/>
          <p:nvPr/>
        </p:nvSpPr>
        <p:spPr>
          <a:xfrm>
            <a:off x="827584" y="2638653"/>
            <a:ext cx="2016224" cy="646331"/>
          </a:xfrm>
          <a:prstGeom prst="rect">
            <a:avLst/>
          </a:prstGeom>
          <a:noFill/>
        </p:spPr>
        <p:txBody>
          <a:bodyPr wrap="square" rtlCol="0">
            <a:spAutoFit/>
          </a:bodyPr>
          <a:lstStyle/>
          <a:p>
            <a:r>
              <a:rPr lang="en-US" dirty="0" smtClean="0"/>
              <a:t>Retrieve read-only, fast-forward data</a:t>
            </a:r>
            <a:endParaRPr lang="en-IN" dirty="0"/>
          </a:p>
        </p:txBody>
      </p:sp>
    </p:spTree>
    <p:extLst>
      <p:ext uri="{BB962C8B-B14F-4D97-AF65-F5344CB8AC3E}">
        <p14:creationId xmlns:p14="http://schemas.microsoft.com/office/powerpoint/2010/main" val="19081721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srcRect/>
          <a:stretch>
            <a:fillRect/>
          </a:stretch>
        </p:blipFill>
        <p:spPr bwMode="auto">
          <a:xfrm>
            <a:off x="1851025" y="1041400"/>
            <a:ext cx="5441950" cy="4775200"/>
          </a:xfrm>
          <a:prstGeom prst="rect">
            <a:avLst/>
          </a:prstGeom>
          <a:noFill/>
          <a:ln w="9525">
            <a:solidFill>
              <a:schemeClr val="accent1"/>
            </a:solid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cstate="print"/>
          <a:srcRect/>
          <a:stretch>
            <a:fillRect/>
          </a:stretch>
        </p:blipFill>
        <p:spPr bwMode="auto">
          <a:xfrm>
            <a:off x="2928926" y="500061"/>
            <a:ext cx="3095625" cy="2714625"/>
          </a:xfrm>
          <a:prstGeom prst="rect">
            <a:avLst/>
          </a:prstGeom>
          <a:noFill/>
          <a:ln w="9525">
            <a:solidFill>
              <a:schemeClr val="accent1"/>
            </a:solidFill>
            <a:miter lim="800000"/>
            <a:headEnd/>
            <a:tailEnd/>
          </a:ln>
          <a:effectLst/>
        </p:spPr>
      </p:pic>
      <p:pic>
        <p:nvPicPr>
          <p:cNvPr id="8196" name="Picture 4"/>
          <p:cNvPicPr>
            <a:picLocks noChangeAspect="1" noChangeArrowheads="1"/>
          </p:cNvPicPr>
          <p:nvPr/>
        </p:nvPicPr>
        <p:blipFill>
          <a:blip r:embed="rId4" cstate="print"/>
          <a:srcRect r="53516" b="63542"/>
          <a:stretch>
            <a:fillRect/>
          </a:stretch>
        </p:blipFill>
        <p:spPr bwMode="auto">
          <a:xfrm>
            <a:off x="1714480" y="3643338"/>
            <a:ext cx="5667372" cy="2500306"/>
          </a:xfrm>
          <a:prstGeom prst="rect">
            <a:avLst/>
          </a:prstGeom>
          <a:noFill/>
          <a:ln w="9525">
            <a:solidFill>
              <a:schemeClr val="accent1"/>
            </a:solid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srcRect r="51367" b="63541"/>
          <a:stretch>
            <a:fillRect/>
          </a:stretch>
        </p:blipFill>
        <p:spPr bwMode="auto">
          <a:xfrm>
            <a:off x="1714480" y="500042"/>
            <a:ext cx="5929354" cy="2500330"/>
          </a:xfrm>
          <a:prstGeom prst="rect">
            <a:avLst/>
          </a:prstGeom>
          <a:noFill/>
          <a:ln w="9525">
            <a:solidFill>
              <a:schemeClr val="accent1"/>
            </a:solidFill>
            <a:miter lim="800000"/>
            <a:headEnd/>
            <a:tailEnd/>
          </a:ln>
          <a:effectLst/>
        </p:spPr>
      </p:pic>
      <p:pic>
        <p:nvPicPr>
          <p:cNvPr id="9219" name="Picture 3"/>
          <p:cNvPicPr>
            <a:picLocks noChangeAspect="1" noChangeArrowheads="1"/>
          </p:cNvPicPr>
          <p:nvPr/>
        </p:nvPicPr>
        <p:blipFill>
          <a:blip r:embed="rId4" cstate="print"/>
          <a:srcRect r="59375" b="53125"/>
          <a:stretch>
            <a:fillRect/>
          </a:stretch>
        </p:blipFill>
        <p:spPr bwMode="auto">
          <a:xfrm>
            <a:off x="2262214" y="3286148"/>
            <a:ext cx="4952992" cy="3214686"/>
          </a:xfrm>
          <a:prstGeom prst="rect">
            <a:avLst/>
          </a:prstGeom>
          <a:noFill/>
          <a:ln w="9525">
            <a:solidFill>
              <a:schemeClr val="accent1"/>
            </a:solid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cstate="print"/>
          <a:srcRect/>
          <a:stretch>
            <a:fillRect/>
          </a:stretch>
        </p:blipFill>
        <p:spPr bwMode="auto">
          <a:xfrm>
            <a:off x="1187450" y="357166"/>
            <a:ext cx="6769100" cy="2698750"/>
          </a:xfrm>
          <a:prstGeom prst="rect">
            <a:avLst/>
          </a:prstGeom>
          <a:noFill/>
          <a:ln w="9525">
            <a:solidFill>
              <a:schemeClr val="accent1"/>
            </a:solidFill>
            <a:miter lim="800000"/>
            <a:headEnd/>
            <a:tailEnd/>
          </a:ln>
          <a:effectLst/>
        </p:spPr>
      </p:pic>
      <p:pic>
        <p:nvPicPr>
          <p:cNvPr id="10243" name="Picture 3"/>
          <p:cNvPicPr>
            <a:picLocks noChangeAspect="1" noChangeArrowheads="1"/>
          </p:cNvPicPr>
          <p:nvPr/>
        </p:nvPicPr>
        <p:blipFill>
          <a:blip r:embed="rId4" cstate="print"/>
          <a:srcRect/>
          <a:stretch>
            <a:fillRect/>
          </a:stretch>
        </p:blipFill>
        <p:spPr bwMode="auto">
          <a:xfrm>
            <a:off x="2471738" y="3243282"/>
            <a:ext cx="4200525" cy="2971800"/>
          </a:xfrm>
          <a:prstGeom prst="rect">
            <a:avLst/>
          </a:prstGeom>
          <a:noFill/>
          <a:ln w="9525">
            <a:solidFill>
              <a:schemeClr val="accent1"/>
            </a:solid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cstate="print"/>
          <a:srcRect/>
          <a:stretch>
            <a:fillRect/>
          </a:stretch>
        </p:blipFill>
        <p:spPr bwMode="auto">
          <a:xfrm>
            <a:off x="434975" y="876300"/>
            <a:ext cx="8274050" cy="5105400"/>
          </a:xfrm>
          <a:prstGeom prst="rect">
            <a:avLst/>
          </a:prstGeom>
          <a:noFill/>
          <a:ln w="9525">
            <a:solidFill>
              <a:schemeClr val="accent1"/>
            </a:solidFill>
            <a:miter lim="800000"/>
            <a:headEnd/>
            <a:tailEnd/>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3" cstate="print"/>
          <a:srcRect/>
          <a:stretch>
            <a:fillRect/>
          </a:stretch>
        </p:blipFill>
        <p:spPr bwMode="auto">
          <a:xfrm>
            <a:off x="1130300" y="765175"/>
            <a:ext cx="6883400" cy="5327650"/>
          </a:xfrm>
          <a:prstGeom prst="rect">
            <a:avLst/>
          </a:prstGeom>
          <a:noFill/>
          <a:ln w="9525">
            <a:solidFill>
              <a:schemeClr val="accent1"/>
            </a:solidFill>
            <a:miter lim="800000"/>
            <a:headEnd/>
            <a:tailEnd/>
          </a:ln>
          <a:effec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cstate="print"/>
          <a:srcRect r="54297" b="40625"/>
          <a:stretch>
            <a:fillRect/>
          </a:stretch>
        </p:blipFill>
        <p:spPr bwMode="auto">
          <a:xfrm>
            <a:off x="1785918" y="1142984"/>
            <a:ext cx="5572132" cy="4071942"/>
          </a:xfrm>
          <a:prstGeom prst="rect">
            <a:avLst/>
          </a:prstGeom>
          <a:noFill/>
          <a:ln w="9525">
            <a:solidFill>
              <a:schemeClr val="accent1"/>
            </a:solid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cstate="print"/>
          <a:srcRect/>
          <a:stretch>
            <a:fillRect/>
          </a:stretch>
        </p:blipFill>
        <p:spPr bwMode="auto">
          <a:xfrm>
            <a:off x="758825" y="512774"/>
            <a:ext cx="7626350" cy="3606800"/>
          </a:xfrm>
          <a:prstGeom prst="rect">
            <a:avLst/>
          </a:prstGeom>
          <a:noFill/>
          <a:ln w="9525">
            <a:solidFill>
              <a:schemeClr val="accent1"/>
            </a:solidFill>
            <a:miter lim="800000"/>
            <a:headEnd/>
            <a:tailEnd/>
          </a:ln>
          <a:effectLst/>
        </p:spPr>
      </p:pic>
      <p:pic>
        <p:nvPicPr>
          <p:cNvPr id="14339" name="Picture 3"/>
          <p:cNvPicPr>
            <a:picLocks noChangeAspect="1" noChangeArrowheads="1"/>
          </p:cNvPicPr>
          <p:nvPr/>
        </p:nvPicPr>
        <p:blipFill>
          <a:blip r:embed="rId4" cstate="print"/>
          <a:srcRect/>
          <a:stretch>
            <a:fillRect/>
          </a:stretch>
        </p:blipFill>
        <p:spPr bwMode="auto">
          <a:xfrm>
            <a:off x="873125" y="4238644"/>
            <a:ext cx="7397750" cy="1905000"/>
          </a:xfrm>
          <a:prstGeom prst="rect">
            <a:avLst/>
          </a:prstGeom>
          <a:noFill/>
          <a:ln w="9525">
            <a:solidFill>
              <a:schemeClr val="accent1"/>
            </a:solidFill>
            <a:miter lim="800000"/>
            <a:headEnd/>
            <a:tailEnd/>
          </a:ln>
          <a:effec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cstate="print"/>
          <a:srcRect/>
          <a:stretch>
            <a:fillRect/>
          </a:stretch>
        </p:blipFill>
        <p:spPr bwMode="auto">
          <a:xfrm>
            <a:off x="2400300" y="285728"/>
            <a:ext cx="4343400" cy="2781300"/>
          </a:xfrm>
          <a:prstGeom prst="rect">
            <a:avLst/>
          </a:prstGeom>
          <a:noFill/>
          <a:ln w="9525">
            <a:solidFill>
              <a:schemeClr val="accent1"/>
            </a:solidFill>
            <a:miter lim="800000"/>
            <a:headEnd/>
            <a:tailEnd/>
          </a:ln>
          <a:effectLst/>
        </p:spPr>
      </p:pic>
      <p:pic>
        <p:nvPicPr>
          <p:cNvPr id="15363" name="Picture 3"/>
          <p:cNvPicPr>
            <a:picLocks noChangeAspect="1" noChangeArrowheads="1"/>
          </p:cNvPicPr>
          <p:nvPr/>
        </p:nvPicPr>
        <p:blipFill>
          <a:blip r:embed="rId4" cstate="print"/>
          <a:srcRect/>
          <a:stretch>
            <a:fillRect/>
          </a:stretch>
        </p:blipFill>
        <p:spPr bwMode="auto">
          <a:xfrm>
            <a:off x="1643042" y="3300432"/>
            <a:ext cx="5848350" cy="2914650"/>
          </a:xfrm>
          <a:prstGeom prst="rect">
            <a:avLst/>
          </a:prstGeom>
          <a:noFill/>
          <a:ln w="9525">
            <a:solidFill>
              <a:schemeClr val="accent1"/>
            </a:solid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cstate="print"/>
          <a:srcRect/>
          <a:stretch>
            <a:fillRect/>
          </a:stretch>
        </p:blipFill>
        <p:spPr bwMode="auto">
          <a:xfrm>
            <a:off x="1685925" y="142852"/>
            <a:ext cx="5772150" cy="2838450"/>
          </a:xfrm>
          <a:prstGeom prst="rect">
            <a:avLst/>
          </a:prstGeom>
          <a:noFill/>
          <a:ln w="9525">
            <a:solidFill>
              <a:schemeClr val="accent1"/>
            </a:solidFill>
            <a:miter lim="800000"/>
            <a:headEnd/>
            <a:tailEnd/>
          </a:ln>
          <a:effectLst/>
        </p:spPr>
      </p:pic>
      <p:pic>
        <p:nvPicPr>
          <p:cNvPr id="16387" name="Picture 3"/>
          <p:cNvPicPr>
            <a:picLocks noChangeAspect="1" noChangeArrowheads="1"/>
          </p:cNvPicPr>
          <p:nvPr/>
        </p:nvPicPr>
        <p:blipFill>
          <a:blip r:embed="rId4" cstate="print"/>
          <a:srcRect/>
          <a:stretch>
            <a:fillRect/>
          </a:stretch>
        </p:blipFill>
        <p:spPr bwMode="auto">
          <a:xfrm>
            <a:off x="71406" y="3524270"/>
            <a:ext cx="4314825" cy="2762250"/>
          </a:xfrm>
          <a:prstGeom prst="rect">
            <a:avLst/>
          </a:prstGeom>
          <a:noFill/>
          <a:ln w="9525">
            <a:solidFill>
              <a:schemeClr val="accent1"/>
            </a:solidFill>
            <a:miter lim="800000"/>
            <a:headEnd/>
            <a:tailEnd/>
          </a:ln>
          <a:effectLst/>
        </p:spPr>
      </p:pic>
      <p:pic>
        <p:nvPicPr>
          <p:cNvPr id="16388" name="Picture 4"/>
          <p:cNvPicPr>
            <a:picLocks noChangeAspect="1" noChangeArrowheads="1"/>
          </p:cNvPicPr>
          <p:nvPr/>
        </p:nvPicPr>
        <p:blipFill>
          <a:blip r:embed="rId5" cstate="print"/>
          <a:srcRect/>
          <a:stretch>
            <a:fillRect/>
          </a:stretch>
        </p:blipFill>
        <p:spPr bwMode="auto">
          <a:xfrm>
            <a:off x="4572000" y="3667144"/>
            <a:ext cx="4476750" cy="2476500"/>
          </a:xfrm>
          <a:prstGeom prst="rect">
            <a:avLst/>
          </a:prstGeom>
          <a:noFill/>
          <a:ln w="9525">
            <a:solidFill>
              <a:schemeClr val="accent1"/>
            </a:solid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Involved</a:t>
            </a:r>
            <a:endParaRPr lang="en-US" dirty="0"/>
          </a:p>
        </p:txBody>
      </p:sp>
      <p:sp>
        <p:nvSpPr>
          <p:cNvPr id="3" name="Content Placeholder 2"/>
          <p:cNvSpPr>
            <a:spLocks noGrp="1"/>
          </p:cNvSpPr>
          <p:nvPr>
            <p:ph idx="1"/>
          </p:nvPr>
        </p:nvSpPr>
        <p:spPr/>
        <p:txBody>
          <a:bodyPr>
            <a:noAutofit/>
          </a:bodyPr>
          <a:lstStyle/>
          <a:p>
            <a:pPr algn="just"/>
            <a:r>
              <a:rPr lang="en-US" sz="3000" dirty="0" smtClean="0"/>
              <a:t>To query information</a:t>
            </a:r>
          </a:p>
          <a:p>
            <a:pPr lvl="1" algn="just"/>
            <a:r>
              <a:rPr lang="en-US" sz="2600" dirty="0" smtClean="0"/>
              <a:t>Create </a:t>
            </a:r>
            <a:r>
              <a:rPr lang="en-US" sz="2600" dirty="0"/>
              <a:t>Connection, Command, and </a:t>
            </a:r>
            <a:r>
              <a:rPr lang="en-US" sz="2600" dirty="0" err="1" smtClean="0"/>
              <a:t>DataReader</a:t>
            </a:r>
            <a:r>
              <a:rPr lang="en-US" sz="2600" dirty="0"/>
              <a:t> </a:t>
            </a:r>
            <a:r>
              <a:rPr lang="en-US" sz="2600" dirty="0" smtClean="0"/>
              <a:t>objects.</a:t>
            </a:r>
          </a:p>
          <a:p>
            <a:pPr lvl="1" algn="just"/>
            <a:r>
              <a:rPr lang="en-US" sz="2600" dirty="0"/>
              <a:t>Use the </a:t>
            </a:r>
            <a:r>
              <a:rPr lang="en-US" sz="2600" dirty="0" err="1"/>
              <a:t>DataReader</a:t>
            </a:r>
            <a:r>
              <a:rPr lang="en-US" sz="2600" dirty="0"/>
              <a:t> to retrieve information from </a:t>
            </a:r>
            <a:r>
              <a:rPr lang="en-US" sz="2600" dirty="0" smtClean="0"/>
              <a:t>the database</a:t>
            </a:r>
            <a:r>
              <a:rPr lang="en-US" sz="2600" dirty="0"/>
              <a:t>, and display it in a control on a web form</a:t>
            </a:r>
            <a:r>
              <a:rPr lang="en-US" sz="2600" dirty="0" smtClean="0"/>
              <a:t>.</a:t>
            </a:r>
          </a:p>
          <a:p>
            <a:pPr lvl="1" algn="just"/>
            <a:r>
              <a:rPr lang="en-US" sz="2600" dirty="0"/>
              <a:t>Close your </a:t>
            </a:r>
            <a:r>
              <a:rPr lang="en-US" sz="2600" dirty="0" smtClean="0"/>
              <a:t>connection</a:t>
            </a:r>
          </a:p>
          <a:p>
            <a:pPr lvl="1" algn="just"/>
            <a:r>
              <a:rPr lang="en-US" sz="2600" dirty="0"/>
              <a:t>Send the page to the user. </a:t>
            </a:r>
            <a:endParaRPr lang="en-US" sz="2600" dirty="0" smtClean="0"/>
          </a:p>
          <a:p>
            <a:pPr lvl="2" algn="just"/>
            <a:r>
              <a:rPr lang="en-US" sz="2200" dirty="0" smtClean="0"/>
              <a:t>At </a:t>
            </a:r>
            <a:r>
              <a:rPr lang="en-US" sz="2200" dirty="0"/>
              <a:t>this point, the </a:t>
            </a:r>
            <a:r>
              <a:rPr lang="en-US" sz="2200" dirty="0" smtClean="0"/>
              <a:t>information your </a:t>
            </a:r>
            <a:r>
              <a:rPr lang="en-US" sz="2200" dirty="0"/>
              <a:t>user sees and the information in the database no </a:t>
            </a:r>
            <a:r>
              <a:rPr lang="en-US" sz="2200" dirty="0" smtClean="0"/>
              <a:t>longer have </a:t>
            </a:r>
            <a:r>
              <a:rPr lang="en-US" sz="2200" dirty="0"/>
              <a:t>any connection, and all the ADO.NET objects have </a:t>
            </a:r>
            <a:r>
              <a:rPr lang="en-US" sz="2200" dirty="0" smtClean="0"/>
              <a:t>been destroyed</a:t>
            </a:r>
            <a:r>
              <a:rPr lang="en-US" sz="2200" dirty="0"/>
              <a:t>.</a:t>
            </a:r>
            <a:r>
              <a:rPr lang="en-US" sz="1700" dirty="0"/>
              <a:t/>
            </a:r>
            <a:br>
              <a:rPr lang="en-US" sz="1700" dirty="0"/>
            </a:br>
            <a:r>
              <a:rPr lang="en-US" sz="1700" dirty="0"/>
              <a:t/>
            </a:r>
            <a:br>
              <a:rPr lang="en-US" sz="1700" dirty="0"/>
            </a:br>
            <a:r>
              <a:rPr lang="en-US" sz="1700" dirty="0"/>
              <a:t/>
            </a:r>
            <a:br>
              <a:rPr lang="en-US" sz="1700" dirty="0"/>
            </a:br>
            <a:r>
              <a:rPr lang="en-US" sz="1700" dirty="0"/>
              <a:t/>
            </a:r>
            <a:br>
              <a:rPr lang="en-US" sz="1700" dirty="0"/>
            </a:br>
            <a:r>
              <a:rPr lang="en-US" sz="1700" dirty="0"/>
              <a:t/>
            </a:r>
            <a:br>
              <a:rPr lang="en-US" sz="1700" dirty="0"/>
            </a:br>
            <a:r>
              <a:rPr lang="en-US" sz="1700" dirty="0"/>
              <a:t/>
            </a:r>
            <a:br>
              <a:rPr lang="en-US" sz="1700" dirty="0"/>
            </a:br>
            <a:r>
              <a:rPr lang="en-US" sz="1700" dirty="0"/>
              <a:t/>
            </a:r>
            <a:br>
              <a:rPr lang="en-US" sz="1700" dirty="0"/>
            </a:br>
            <a:r>
              <a:rPr lang="en-US" sz="1700" dirty="0"/>
              <a:t/>
            </a:r>
            <a:br>
              <a:rPr lang="en-US" sz="1700" dirty="0"/>
            </a:br>
            <a:endParaRPr lang="en-US" sz="1700" dirty="0"/>
          </a:p>
        </p:txBody>
      </p:sp>
    </p:spTree>
    <p:extLst>
      <p:ext uri="{BB962C8B-B14F-4D97-AF65-F5344CB8AC3E}">
        <p14:creationId xmlns:p14="http://schemas.microsoft.com/office/powerpoint/2010/main" val="200265857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cstate="print"/>
          <a:srcRect/>
          <a:stretch>
            <a:fillRect/>
          </a:stretch>
        </p:blipFill>
        <p:spPr bwMode="auto">
          <a:xfrm>
            <a:off x="2309813" y="500042"/>
            <a:ext cx="4524375" cy="2895600"/>
          </a:xfrm>
          <a:prstGeom prst="rect">
            <a:avLst/>
          </a:prstGeom>
          <a:noFill/>
          <a:ln w="9525">
            <a:solidFill>
              <a:schemeClr val="accent1"/>
            </a:solidFill>
            <a:miter lim="800000"/>
            <a:headEnd/>
            <a:tailEnd/>
          </a:ln>
          <a:effectLst/>
        </p:spPr>
      </p:pic>
      <p:pic>
        <p:nvPicPr>
          <p:cNvPr id="17411" name="Picture 3"/>
          <p:cNvPicPr>
            <a:picLocks noChangeAspect="1" noChangeArrowheads="1"/>
          </p:cNvPicPr>
          <p:nvPr/>
        </p:nvPicPr>
        <p:blipFill>
          <a:blip r:embed="rId4" cstate="print"/>
          <a:srcRect/>
          <a:stretch>
            <a:fillRect/>
          </a:stretch>
        </p:blipFill>
        <p:spPr bwMode="auto">
          <a:xfrm>
            <a:off x="2414588" y="3705245"/>
            <a:ext cx="4314825" cy="2581275"/>
          </a:xfrm>
          <a:prstGeom prst="rect">
            <a:avLst/>
          </a:prstGeom>
          <a:noFill/>
          <a:ln w="9525">
            <a:solidFill>
              <a:schemeClr val="accent1"/>
            </a:solidFill>
            <a:miter lim="800000"/>
            <a:headEnd/>
            <a:tailEnd/>
          </a:ln>
          <a:effec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cstate="print"/>
          <a:srcRect/>
          <a:stretch>
            <a:fillRect/>
          </a:stretch>
        </p:blipFill>
        <p:spPr bwMode="auto">
          <a:xfrm>
            <a:off x="1038225" y="882650"/>
            <a:ext cx="7067550" cy="5092700"/>
          </a:xfrm>
          <a:prstGeom prst="rect">
            <a:avLst/>
          </a:prstGeom>
          <a:noFill/>
          <a:ln w="9525">
            <a:solidFill>
              <a:schemeClr val="accent1"/>
            </a:solidFill>
            <a:miter lim="800000"/>
            <a:headEnd/>
            <a:tailEnd/>
          </a:ln>
          <a:effec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cstate="print"/>
          <a:srcRect/>
          <a:stretch>
            <a:fillRect/>
          </a:stretch>
        </p:blipFill>
        <p:spPr bwMode="auto">
          <a:xfrm>
            <a:off x="1050925" y="828675"/>
            <a:ext cx="7042150" cy="5200650"/>
          </a:xfrm>
          <a:prstGeom prst="rect">
            <a:avLst/>
          </a:prstGeom>
          <a:noFill/>
          <a:ln w="9525">
            <a:solidFill>
              <a:schemeClr val="accent1"/>
            </a:solid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cstate="print"/>
          <a:srcRect r="40234" b="34375"/>
          <a:stretch>
            <a:fillRect/>
          </a:stretch>
        </p:blipFill>
        <p:spPr bwMode="auto">
          <a:xfrm>
            <a:off x="857256" y="1000132"/>
            <a:ext cx="7286644" cy="4500570"/>
          </a:xfrm>
          <a:prstGeom prst="rect">
            <a:avLst/>
          </a:prstGeom>
          <a:noFill/>
          <a:ln w="9525">
            <a:solidFill>
              <a:schemeClr val="accent1"/>
            </a:solidFill>
            <a:miter lim="800000"/>
            <a:headEnd/>
            <a:tailEnd/>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cstate="print"/>
          <a:srcRect/>
          <a:stretch>
            <a:fillRect/>
          </a:stretch>
        </p:blipFill>
        <p:spPr bwMode="auto">
          <a:xfrm>
            <a:off x="425450" y="1054100"/>
            <a:ext cx="8293100" cy="4749800"/>
          </a:xfrm>
          <a:prstGeom prst="rect">
            <a:avLst/>
          </a:prstGeom>
          <a:noFill/>
          <a:ln w="9525">
            <a:solidFill>
              <a:schemeClr val="accent1"/>
            </a:solidFill>
            <a:miter lim="800000"/>
            <a:headEnd/>
            <a:tailEnd/>
          </a:ln>
          <a:effec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cstate="print"/>
          <a:srcRect/>
          <a:stretch>
            <a:fillRect/>
          </a:stretch>
        </p:blipFill>
        <p:spPr bwMode="auto">
          <a:xfrm>
            <a:off x="1854200" y="1111250"/>
            <a:ext cx="5435600" cy="4635500"/>
          </a:xfrm>
          <a:prstGeom prst="rect">
            <a:avLst/>
          </a:prstGeom>
          <a:solidFill>
            <a:schemeClr val="accent2"/>
          </a:solidFill>
          <a:ln w="9525">
            <a:solidFill>
              <a:schemeClr val="accent1"/>
            </a:solidFill>
            <a:miter lim="800000"/>
            <a:headEnd/>
            <a:tailEnd/>
          </a:ln>
          <a:effec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cstate="print"/>
          <a:srcRect l="9961" t="4166" r="17382"/>
          <a:stretch>
            <a:fillRect/>
          </a:stretch>
        </p:blipFill>
        <p:spPr bwMode="auto">
          <a:xfrm>
            <a:off x="142844" y="142876"/>
            <a:ext cx="8858312" cy="6572272"/>
          </a:xfrm>
          <a:prstGeom prst="rect">
            <a:avLst/>
          </a:prstGeom>
          <a:noFill/>
          <a:ln w="9525">
            <a:solidFill>
              <a:schemeClr val="accent1"/>
            </a:solidFill>
            <a:miter lim="800000"/>
            <a:headEnd/>
            <a:tailEnd/>
          </a:ln>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cstate="print"/>
          <a:srcRect/>
          <a:stretch>
            <a:fillRect/>
          </a:stretch>
        </p:blipFill>
        <p:spPr bwMode="auto">
          <a:xfrm>
            <a:off x="752475" y="490538"/>
            <a:ext cx="7639050" cy="5876925"/>
          </a:xfrm>
          <a:prstGeom prst="rect">
            <a:avLst/>
          </a:prstGeom>
          <a:noFill/>
          <a:ln w="9525">
            <a:solidFill>
              <a:schemeClr val="accent1"/>
            </a:solidFill>
            <a:miter lim="800000"/>
            <a:headEnd/>
            <a:tailEnd/>
          </a:ln>
          <a:effec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cstate="print"/>
          <a:srcRect/>
          <a:stretch>
            <a:fillRect/>
          </a:stretch>
        </p:blipFill>
        <p:spPr bwMode="auto">
          <a:xfrm>
            <a:off x="738188" y="500063"/>
            <a:ext cx="7667625" cy="5857875"/>
          </a:xfrm>
          <a:prstGeom prst="rect">
            <a:avLst/>
          </a:prstGeom>
          <a:noFill/>
          <a:ln w="9525">
            <a:solidFill>
              <a:schemeClr val="accent1"/>
            </a:solidFill>
            <a:miter lim="800000"/>
            <a:headEnd/>
            <a:tailEnd/>
          </a:ln>
          <a:effec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cstate="print"/>
          <a:srcRect/>
          <a:stretch>
            <a:fillRect/>
          </a:stretch>
        </p:blipFill>
        <p:spPr bwMode="auto">
          <a:xfrm>
            <a:off x="1822450" y="1038225"/>
            <a:ext cx="5499100" cy="4781550"/>
          </a:xfrm>
          <a:prstGeom prst="rect">
            <a:avLst/>
          </a:prstGeom>
          <a:noFill/>
          <a:ln w="9525">
            <a:solidFill>
              <a:schemeClr val="accent1"/>
            </a:solid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1005</TotalTime>
  <Words>3359</Words>
  <Application>Microsoft Office PowerPoint</Application>
  <PresentationFormat>On-screen Show (4:3)</PresentationFormat>
  <Paragraphs>591</Paragraphs>
  <Slides>108</Slides>
  <Notes>103</Notes>
  <HiddenSlides>6</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108</vt:i4>
      </vt:variant>
    </vt:vector>
  </HeadingPairs>
  <TitlesOfParts>
    <vt:vector size="112" baseType="lpstr">
      <vt:lpstr>Arial</vt:lpstr>
      <vt:lpstr>Calibri</vt:lpstr>
      <vt:lpstr>Wingdings</vt:lpstr>
      <vt:lpstr>Office Theme</vt:lpstr>
      <vt:lpstr>ADOActiveX Data Objects.NET</vt:lpstr>
      <vt:lpstr>What is ADO.NET ?</vt:lpstr>
      <vt:lpstr>Cont.</vt:lpstr>
      <vt:lpstr>Important Namespaces</vt:lpstr>
      <vt:lpstr>Interaction with Database</vt:lpstr>
      <vt:lpstr>Cont.</vt:lpstr>
      <vt:lpstr>Cont.</vt:lpstr>
      <vt:lpstr>Direct Data Access</vt:lpstr>
      <vt:lpstr>Steps Involved</vt:lpstr>
      <vt:lpstr>Steps Involved</vt:lpstr>
      <vt:lpstr>Connection Object</vt:lpstr>
      <vt:lpstr>Ways to Specify Connection String</vt:lpstr>
      <vt:lpstr>PowerPoint Presentation</vt:lpstr>
      <vt:lpstr>Access Connection String from Web.config</vt:lpstr>
      <vt:lpstr>ConnectionString and Properties</vt:lpstr>
      <vt:lpstr>Open and Close Connection</vt:lpstr>
      <vt:lpstr>Alternatives</vt:lpstr>
      <vt:lpstr>Command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DataReader </vt:lpstr>
      <vt:lpstr>PowerPoint Presentation</vt:lpstr>
      <vt:lpstr>PowerPoint Presentation</vt:lpstr>
      <vt:lpstr>PowerPoint Presentation</vt:lpstr>
      <vt:lpstr>PowerPoint Presentation</vt:lpstr>
      <vt:lpstr>PowerPoint Presentation</vt:lpstr>
      <vt:lpstr>Application</vt:lpstr>
      <vt:lpstr>Application</vt:lpstr>
      <vt:lpstr>PowerPoint Presentation</vt:lpstr>
      <vt:lpstr> ExecuteReader()</vt:lpstr>
      <vt:lpstr>ExecuteNonQuery()</vt:lpstr>
      <vt:lpstr>Exercise</vt:lpstr>
      <vt:lpstr>PowerPoint Presentation</vt:lpstr>
      <vt:lpstr>PowerPoint Presentation</vt:lpstr>
      <vt:lpstr>PowerPoint Presentation</vt:lpstr>
      <vt:lpstr>Sample Sql Statements</vt:lpstr>
      <vt:lpstr>Cont.</vt:lpstr>
      <vt:lpstr>Disconnected Data Access</vt:lpstr>
      <vt:lpstr>Cont.</vt:lpstr>
      <vt:lpstr>Updating Disconnected Data</vt:lpstr>
      <vt:lpstr>Dataset family of Obejcts</vt:lpstr>
      <vt:lpstr>Architecture</vt:lpstr>
      <vt:lpstr>Cont.</vt:lpstr>
      <vt:lpstr>Cont.</vt:lpstr>
      <vt:lpstr>Cont.</vt:lpstr>
      <vt:lpstr>Cont.</vt:lpstr>
      <vt:lpstr>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ADO.NET</dc:title>
  <dc:creator>AAM</dc:creator>
  <cp:lastModifiedBy>a</cp:lastModifiedBy>
  <cp:revision>268</cp:revision>
  <dcterms:created xsi:type="dcterms:W3CDTF">2006-08-16T00:00:00Z</dcterms:created>
  <dcterms:modified xsi:type="dcterms:W3CDTF">2021-08-23T14:49:07Z</dcterms:modified>
</cp:coreProperties>
</file>